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1" r:id="rId1"/>
  </p:sldMasterIdLst>
  <p:notesMasterIdLst>
    <p:notesMasterId r:id="rId25"/>
  </p:notesMasterIdLst>
  <p:handoutMasterIdLst>
    <p:handoutMasterId r:id="rId26"/>
  </p:handoutMasterIdLst>
  <p:sldIdLst>
    <p:sldId id="2147469121" r:id="rId2"/>
    <p:sldId id="2147469140" r:id="rId3"/>
    <p:sldId id="2147469144" r:id="rId4"/>
    <p:sldId id="2147469126" r:id="rId5"/>
    <p:sldId id="2147469145" r:id="rId6"/>
    <p:sldId id="2147469139" r:id="rId7"/>
    <p:sldId id="2147469135" r:id="rId8"/>
    <p:sldId id="2147469136" r:id="rId9"/>
    <p:sldId id="2147469142" r:id="rId10"/>
    <p:sldId id="2147469138" r:id="rId11"/>
    <p:sldId id="2147469137" r:id="rId12"/>
    <p:sldId id="2147469151" r:id="rId13"/>
    <p:sldId id="2147469146" r:id="rId14"/>
    <p:sldId id="2147469147" r:id="rId15"/>
    <p:sldId id="2147469152" r:id="rId16"/>
    <p:sldId id="2147469143" r:id="rId17"/>
    <p:sldId id="2147469153" r:id="rId18"/>
    <p:sldId id="2147469141" r:id="rId19"/>
    <p:sldId id="5079" r:id="rId20"/>
    <p:sldId id="2147469148" r:id="rId21"/>
    <p:sldId id="2147469149" r:id="rId22"/>
    <p:sldId id="2147469150" r:id="rId23"/>
    <p:sldId id="214746913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47"/>
    <a:srgbClr val="B835CE"/>
    <a:srgbClr val="000000"/>
    <a:srgbClr val="ECECEC"/>
    <a:srgbClr val="30342E"/>
    <a:srgbClr val="1B4C67"/>
    <a:srgbClr val="1A6094"/>
    <a:srgbClr val="25B1A6"/>
    <a:srgbClr val="00A77D"/>
    <a:srgbClr val="7EC2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51"/>
    <p:restoredTop sz="96301"/>
  </p:normalViewPr>
  <p:slideViewPr>
    <p:cSldViewPr snapToGrid="0">
      <p:cViewPr varScale="1">
        <p:scale>
          <a:sx n="169" d="100"/>
          <a:sy n="169" d="100"/>
        </p:scale>
        <p:origin x="272" y="18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6" d="100"/>
          <a:sy n="96" d="100"/>
        </p:scale>
        <p:origin x="4328"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12F454D-A2FB-E28F-62C2-050A837E17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896BDF-7ADA-716C-F5CA-D157A094BB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614C3F-0AF5-DA4C-84F9-3990FF0B58A5}" type="datetimeFigureOut">
              <a:rPr lang="en-US" smtClean="0"/>
              <a:t>9/15/25</a:t>
            </a:fld>
            <a:endParaRPr lang="en-US"/>
          </a:p>
        </p:txBody>
      </p:sp>
      <p:sp>
        <p:nvSpPr>
          <p:cNvPr id="4" name="Footer Placeholder 3">
            <a:extLst>
              <a:ext uri="{FF2B5EF4-FFF2-40B4-BE49-F238E27FC236}">
                <a16:creationId xmlns:a16="http://schemas.microsoft.com/office/drawing/2014/main" id="{72677AF2-C6EF-69B3-EBC0-F3BECE6632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24AEBCA-6ABE-1DFD-7AA8-A3B2F1B63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7AB913-EDAA-C746-870D-9B7877FA5A85}" type="slidenum">
              <a:rPr lang="en-US" smtClean="0"/>
              <a:t>‹#›</a:t>
            </a:fld>
            <a:endParaRPr lang="en-US"/>
          </a:p>
        </p:txBody>
      </p:sp>
    </p:spTree>
    <p:extLst>
      <p:ext uri="{BB962C8B-B14F-4D97-AF65-F5344CB8AC3E}">
        <p14:creationId xmlns:p14="http://schemas.microsoft.com/office/powerpoint/2010/main" val="10056905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2D4C33-E834-184F-A85B-4B1A7D742F82}" type="datetimeFigureOut">
              <a:rPr lang="en-US" smtClean="0"/>
              <a:t>9/14/25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EA2CD3-FB95-D94F-9F04-F9F995EAB822}" type="slidenum">
              <a:rPr lang="en-US" smtClean="0"/>
              <a:t>‹#›</a:t>
            </a:fld>
            <a:endParaRPr lang="en-US"/>
          </a:p>
        </p:txBody>
      </p:sp>
    </p:spTree>
    <p:extLst>
      <p:ext uri="{BB962C8B-B14F-4D97-AF65-F5344CB8AC3E}">
        <p14:creationId xmlns:p14="http://schemas.microsoft.com/office/powerpoint/2010/main" val="1818331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- 2022-P04822: Frontier supercomputer earned the top ranking May 2022, taken June 1, 2022.  ORNLs Frontier supercomputer  earned the top ranking Monday as the world’s fastest on the 59th TOP500 list, with 1.1 exaflops of performance. The system is the first to achieve an unprecedented level of computing performance known as exascale, a threshold of a quintillion calculations per second.  This image has been reviewed by an ORNL Releasing Official and is approved for public release, August 9, 2022.</a:t>
            </a:r>
          </a:p>
          <a:p>
            <a:endParaRPr lang="en-US" dirty="0"/>
          </a:p>
        </p:txBody>
      </p:sp>
      <p:sp>
        <p:nvSpPr>
          <p:cNvPr id="4" name="Slide Number Placeholder 3"/>
          <p:cNvSpPr>
            <a:spLocks noGrp="1"/>
          </p:cNvSpPr>
          <p:nvPr>
            <p:ph type="sldNum" sz="quarter" idx="5"/>
          </p:nvPr>
        </p:nvSpPr>
        <p:spPr/>
        <p:txBody>
          <a:bodyPr/>
          <a:lstStyle/>
          <a:p>
            <a:fld id="{CEEA2CD3-FB95-D94F-9F04-F9F995EAB822}" type="slidenum">
              <a:rPr lang="en-US" smtClean="0"/>
              <a:t>1</a:t>
            </a:fld>
            <a:endParaRPr lang="en-US"/>
          </a:p>
        </p:txBody>
      </p:sp>
    </p:spTree>
    <p:extLst>
      <p:ext uri="{BB962C8B-B14F-4D97-AF65-F5344CB8AC3E}">
        <p14:creationId xmlns:p14="http://schemas.microsoft.com/office/powerpoint/2010/main" val="7017035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0.sv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sv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Standard">
    <p:spTree>
      <p:nvGrpSpPr>
        <p:cNvPr id="1" name=""/>
        <p:cNvGrpSpPr/>
        <p:nvPr/>
      </p:nvGrpSpPr>
      <p:grpSpPr>
        <a:xfrm>
          <a:off x="0" y="0"/>
          <a:ext cx="0" cy="0"/>
          <a:chOff x="0" y="0"/>
          <a:chExt cx="0" cy="0"/>
        </a:xfrm>
      </p:grpSpPr>
      <p:pic>
        <p:nvPicPr>
          <p:cNvPr id="4" name="Picture Placeholder 9" descr="2022-P04822: Frontier supercomputer earned the top ranking May 2022, taken June 1, 2022.  ORNLs Frontier supercomputer  earned the top ranking Monday as the world’s fastest on the 59th TOP500 list, with 1.1 exaflops of performance. The system is the first to achieve an unprecedented level of computing performance known as exascale, a threshold of a quintillion calculations per second.  This image has been reviewed by an ORNL Releasing Official and is approved for public release, August 9, 2022.&#10;">
            <a:extLst>
              <a:ext uri="{FF2B5EF4-FFF2-40B4-BE49-F238E27FC236}">
                <a16:creationId xmlns:a16="http://schemas.microsoft.com/office/drawing/2014/main" id="{919D8432-4342-44AB-B0B1-676D2EE0A8B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CA49EAE8-262C-D20D-80FF-4279961B7DBA}"/>
              </a:ext>
            </a:extLst>
          </p:cNvPr>
          <p:cNvSpPr/>
          <p:nvPr userDrawn="1"/>
        </p:nvSpPr>
        <p:spPr>
          <a:xfrm>
            <a:off x="250573" y="843778"/>
            <a:ext cx="6229740" cy="5199385"/>
          </a:xfrm>
          <a:prstGeom prst="rect">
            <a:avLst/>
          </a:prstGeom>
          <a:solidFill>
            <a:schemeClr val="bg1">
              <a:alpha val="9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989" name="Title 1">
            <a:extLst>
              <a:ext uri="{FF2B5EF4-FFF2-40B4-BE49-F238E27FC236}">
                <a16:creationId xmlns:a16="http://schemas.microsoft.com/office/drawing/2014/main" id="{4E63AC8A-1BE4-CC0D-A87D-57B11478230B}"/>
              </a:ext>
            </a:extLst>
          </p:cNvPr>
          <p:cNvSpPr>
            <a:spLocks noGrp="1"/>
          </p:cNvSpPr>
          <p:nvPr>
            <p:ph type="ctrTitle" hasCustomPrompt="1"/>
          </p:nvPr>
        </p:nvSpPr>
        <p:spPr>
          <a:xfrm>
            <a:off x="569408" y="2254309"/>
            <a:ext cx="4517136" cy="997196"/>
          </a:xfrm>
        </p:spPr>
        <p:txBody>
          <a:bodyPr wrap="square" anchor="t" anchorCtr="0">
            <a:noAutofit/>
          </a:bodyPr>
          <a:lstStyle>
            <a:lvl1pPr algn="l">
              <a:spcBef>
                <a:spcPts val="1200"/>
              </a:spcBef>
              <a:spcAft>
                <a:spcPts val="60"/>
              </a:spcAft>
              <a:defRPr sz="3600" b="1">
                <a:solidFill>
                  <a:schemeClr val="tx1"/>
                </a:solidFill>
              </a:defRPr>
            </a:lvl1pPr>
          </a:lstStyle>
          <a:p>
            <a:r>
              <a:rPr lang="en-US" dirty="0"/>
              <a:t>Presentation Title (Text size no larger than 32pt)</a:t>
            </a:r>
          </a:p>
        </p:txBody>
      </p:sp>
      <p:sp>
        <p:nvSpPr>
          <p:cNvPr id="1990" name="Subtitle 2">
            <a:extLst>
              <a:ext uri="{FF2B5EF4-FFF2-40B4-BE49-F238E27FC236}">
                <a16:creationId xmlns:a16="http://schemas.microsoft.com/office/drawing/2014/main" id="{2FDEC7A3-8D58-3E27-DFCC-68F1F758C82C}"/>
              </a:ext>
            </a:extLst>
          </p:cNvPr>
          <p:cNvSpPr>
            <a:spLocks noGrp="1"/>
          </p:cNvSpPr>
          <p:nvPr>
            <p:ph type="subTitle" idx="1" hasCustomPrompt="1"/>
          </p:nvPr>
        </p:nvSpPr>
        <p:spPr>
          <a:xfrm>
            <a:off x="569408" y="4000572"/>
            <a:ext cx="4517136" cy="193899"/>
          </a:xfrm>
        </p:spPr>
        <p:txBody>
          <a:bodyPr wrap="square" anchor="t" anchorCtr="0">
            <a:noAutofit/>
          </a:bodyPr>
          <a:lstStyle>
            <a:lvl1pPr marL="0" indent="0" algn="l">
              <a:spcBef>
                <a:spcPts val="1200"/>
              </a:spcBef>
              <a:spcAft>
                <a:spcPts val="60"/>
              </a:spcAft>
              <a:buNone/>
              <a:defRPr sz="1400" b="1"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91" name="Text Placeholder 1961">
            <a:extLst>
              <a:ext uri="{FF2B5EF4-FFF2-40B4-BE49-F238E27FC236}">
                <a16:creationId xmlns:a16="http://schemas.microsoft.com/office/drawing/2014/main" id="{F290C317-5693-2190-DC6C-B1FBB50E65B2}"/>
              </a:ext>
            </a:extLst>
          </p:cNvPr>
          <p:cNvSpPr>
            <a:spLocks noGrp="1"/>
          </p:cNvSpPr>
          <p:nvPr>
            <p:ph type="body" sz="quarter" idx="14" hasCustomPrompt="1"/>
          </p:nvPr>
        </p:nvSpPr>
        <p:spPr>
          <a:xfrm>
            <a:off x="569408" y="1934670"/>
            <a:ext cx="4517136" cy="193899"/>
          </a:xfrm>
        </p:spPr>
        <p:txBody>
          <a:bodyPr wrap="square" anchor="t" anchorCtr="0">
            <a:noAutofit/>
          </a:bodyPr>
          <a:lstStyle>
            <a:lvl1pPr marL="0" indent="0" algn="l">
              <a:spcBef>
                <a:spcPts val="1200"/>
              </a:spcBef>
              <a:spcAft>
                <a:spcPts val="60"/>
              </a:spcAft>
              <a:buNone/>
              <a:defRPr sz="1400" b="0" i="0" spc="150" baseline="0">
                <a:solidFill>
                  <a:schemeClr val="tx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92" name="Text Placeholder 1963">
            <a:extLst>
              <a:ext uri="{FF2B5EF4-FFF2-40B4-BE49-F238E27FC236}">
                <a16:creationId xmlns:a16="http://schemas.microsoft.com/office/drawing/2014/main" id="{69307D98-0D2A-6367-B886-8BC3DE78A926}"/>
              </a:ext>
            </a:extLst>
          </p:cNvPr>
          <p:cNvSpPr>
            <a:spLocks noGrp="1"/>
          </p:cNvSpPr>
          <p:nvPr>
            <p:ph type="body" sz="quarter" idx="15" hasCustomPrompt="1"/>
          </p:nvPr>
        </p:nvSpPr>
        <p:spPr>
          <a:xfrm>
            <a:off x="569408" y="4383195"/>
            <a:ext cx="4517136" cy="332399"/>
          </a:xfrm>
        </p:spPr>
        <p:txBody>
          <a:bodyPr wrap="square" anchor="t" anchorCtr="0">
            <a:noAutofit/>
          </a:bodyPr>
          <a:lstStyle>
            <a:lvl1pPr marL="0" indent="0" algn="l">
              <a:spcBef>
                <a:spcPts val="1200"/>
              </a:spcBef>
              <a:spcAft>
                <a:spcPts val="60"/>
              </a:spcAft>
              <a:buNone/>
              <a:defRPr sz="2400" b="0" i="0">
                <a:solidFill>
                  <a:schemeClr val="tx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1993" name="Rectangle 1992">
            <a:extLst>
              <a:ext uri="{FF2B5EF4-FFF2-40B4-BE49-F238E27FC236}">
                <a16:creationId xmlns:a16="http://schemas.microsoft.com/office/drawing/2014/main" id="{75F67FD0-9510-D988-3837-38FD99E6DD28}"/>
              </a:ext>
            </a:extLst>
          </p:cNvPr>
          <p:cNvSpPr/>
          <p:nvPr userDrawn="1"/>
        </p:nvSpPr>
        <p:spPr>
          <a:xfrm>
            <a:off x="569408" y="4022972"/>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74748"/>
              </a:solidFill>
            </a:endParaRPr>
          </a:p>
        </p:txBody>
      </p:sp>
      <p:sp>
        <p:nvSpPr>
          <p:cNvPr id="1994" name="Text Placeholder 47">
            <a:extLst>
              <a:ext uri="{FF2B5EF4-FFF2-40B4-BE49-F238E27FC236}">
                <a16:creationId xmlns:a16="http://schemas.microsoft.com/office/drawing/2014/main" id="{CE691B96-E32E-F7AA-D0A1-ACAFF2C96FA9}"/>
              </a:ext>
            </a:extLst>
          </p:cNvPr>
          <p:cNvSpPr>
            <a:spLocks noGrp="1"/>
          </p:cNvSpPr>
          <p:nvPr>
            <p:ph type="body" sz="quarter" idx="17" hasCustomPrompt="1"/>
          </p:nvPr>
        </p:nvSpPr>
        <p:spPr>
          <a:xfrm>
            <a:off x="569408" y="4798918"/>
            <a:ext cx="4517136" cy="246221"/>
          </a:xfrm>
        </p:spPr>
        <p:txBody>
          <a:bodyPr wrap="square" anchor="t" anchorCtr="0">
            <a:noAutofit/>
          </a:bodyPr>
          <a:lstStyle>
            <a:lvl1pPr marL="0" indent="0" algn="l">
              <a:lnSpc>
                <a:spcPct val="100000"/>
              </a:lnSpc>
              <a:spcBef>
                <a:spcPts val="1200"/>
              </a:spcBef>
              <a:spcAft>
                <a:spcPts val="60"/>
              </a:spcAft>
              <a:buNone/>
              <a:defRPr sz="1600" b="0" i="0">
                <a:solidFill>
                  <a:schemeClr val="tx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grpSp>
        <p:nvGrpSpPr>
          <p:cNvPr id="1995" name="Group 1994">
            <a:extLst>
              <a:ext uri="{FF2B5EF4-FFF2-40B4-BE49-F238E27FC236}">
                <a16:creationId xmlns:a16="http://schemas.microsoft.com/office/drawing/2014/main" id="{1F4B6682-1CD5-4D07-BAEB-03195C2FB91D}"/>
              </a:ext>
            </a:extLst>
          </p:cNvPr>
          <p:cNvGrpSpPr/>
          <p:nvPr userDrawn="1"/>
        </p:nvGrpSpPr>
        <p:grpSpPr>
          <a:xfrm>
            <a:off x="522820" y="5406470"/>
            <a:ext cx="4834263" cy="369332"/>
            <a:chOff x="1168862" y="5508070"/>
            <a:chExt cx="4834263" cy="369332"/>
          </a:xfrm>
        </p:grpSpPr>
        <p:pic>
          <p:nvPicPr>
            <p:cNvPr id="1996" name="Picture 1995">
              <a:extLst>
                <a:ext uri="{FF2B5EF4-FFF2-40B4-BE49-F238E27FC236}">
                  <a16:creationId xmlns:a16="http://schemas.microsoft.com/office/drawing/2014/main" id="{E499D9F2-455D-24ED-C934-5DC3E3908EC6}"/>
                </a:ext>
              </a:extLst>
            </p:cNvPr>
            <p:cNvPicPr>
              <a:picLocks noChangeAspect="1"/>
            </p:cNvPicPr>
            <p:nvPr userDrawn="1"/>
          </p:nvPicPr>
          <p:blipFill>
            <a:blip r:embed="rId3"/>
            <a:stretch>
              <a:fillRect/>
            </a:stretch>
          </p:blipFill>
          <p:spPr>
            <a:xfrm>
              <a:off x="1168862" y="5508070"/>
              <a:ext cx="1311127" cy="316213"/>
            </a:xfrm>
            <a:prstGeom prst="rect">
              <a:avLst/>
            </a:prstGeom>
          </p:spPr>
        </p:pic>
        <p:sp>
          <p:nvSpPr>
            <p:cNvPr id="1997" name="TextBox 1996">
              <a:extLst>
                <a:ext uri="{FF2B5EF4-FFF2-40B4-BE49-F238E27FC236}">
                  <a16:creationId xmlns:a16="http://schemas.microsoft.com/office/drawing/2014/main" id="{94A5DA57-E73A-E843-58FE-CFA5666E7A14}"/>
                </a:ext>
              </a:extLst>
            </p:cNvPr>
            <p:cNvSpPr txBox="1"/>
            <p:nvPr userDrawn="1"/>
          </p:nvSpPr>
          <p:spPr>
            <a:xfrm>
              <a:off x="2561071" y="5508070"/>
              <a:ext cx="3442054" cy="369332"/>
            </a:xfrm>
            <a:prstGeom prst="rect">
              <a:avLst/>
            </a:prstGeom>
            <a:noFill/>
          </p:spPr>
          <p:txBody>
            <a:bodyPr wrap="square" rtlCol="0">
              <a:spAutoFit/>
            </a:bodyPr>
            <a:lstStyle/>
            <a:p>
              <a:r>
                <a:rPr lang="en-US" sz="900" b="0" dirty="0">
                  <a:solidFill>
                    <a:schemeClr val="tx1"/>
                  </a:solidFill>
                  <a:latin typeface="Roboto" panose="02000000000000000000" pitchFamily="2" charset="0"/>
                  <a:ea typeface="Roboto" panose="02000000000000000000" pitchFamily="2" charset="0"/>
                </a:rPr>
                <a:t>ORNL IS MANAGED BY UT-BATTELLE LLC </a:t>
              </a:r>
              <a:br>
                <a:rPr lang="en-US" sz="900" b="0" dirty="0">
                  <a:solidFill>
                    <a:schemeClr val="tx1"/>
                  </a:solidFill>
                  <a:latin typeface="Roboto" panose="02000000000000000000" pitchFamily="2" charset="0"/>
                  <a:ea typeface="Roboto" panose="02000000000000000000" pitchFamily="2" charset="0"/>
                </a:rPr>
              </a:br>
              <a:r>
                <a:rPr lang="en-US" sz="900" b="0" dirty="0">
                  <a:solidFill>
                    <a:schemeClr val="tx1"/>
                  </a:solidFill>
                  <a:latin typeface="Roboto" panose="02000000000000000000" pitchFamily="2" charset="0"/>
                  <a:ea typeface="Roboto" panose="02000000000000000000" pitchFamily="2" charset="0"/>
                </a:rPr>
                <a:t>FOR THE US DEPARTMENT OF ENERGY</a:t>
              </a:r>
            </a:p>
          </p:txBody>
        </p:sp>
      </p:grpSp>
      <p:pic>
        <p:nvPicPr>
          <p:cNvPr id="7" name="Picture 6" descr="A green text on a black background&#10;&#10;Description automatically generated">
            <a:extLst>
              <a:ext uri="{FF2B5EF4-FFF2-40B4-BE49-F238E27FC236}">
                <a16:creationId xmlns:a16="http://schemas.microsoft.com/office/drawing/2014/main" id="{5EEC543B-0ABC-C7D0-9CDB-7910C78FF1F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8580" y="1149249"/>
            <a:ext cx="2618922" cy="437616"/>
          </a:xfrm>
          <a:prstGeom prst="rect">
            <a:avLst/>
          </a:prstGeom>
        </p:spPr>
      </p:pic>
    </p:spTree>
    <p:extLst>
      <p:ext uri="{BB962C8B-B14F-4D97-AF65-F5344CB8AC3E}">
        <p14:creationId xmlns:p14="http://schemas.microsoft.com/office/powerpoint/2010/main" val="1720754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5" name="Text Placeholder 21">
            <a:extLst>
              <a:ext uri="{FF2B5EF4-FFF2-40B4-BE49-F238E27FC236}">
                <a16:creationId xmlns:a16="http://schemas.microsoft.com/office/drawing/2014/main" id="{819AA943-F9C0-62F6-AD0F-1C796C343A84}"/>
              </a:ext>
            </a:extLst>
          </p:cNvPr>
          <p:cNvSpPr>
            <a:spLocks noGrp="1"/>
          </p:cNvSpPr>
          <p:nvPr>
            <p:ph type="body" sz="quarter" idx="20" hasCustomPrompt="1"/>
          </p:nvPr>
        </p:nvSpPr>
        <p:spPr>
          <a:xfrm>
            <a:off x="2236835" y="1608129"/>
            <a:ext cx="2224560" cy="1937083"/>
          </a:xfrm>
          <a:solidFill>
            <a:schemeClr val="accent6"/>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7" name="Text Placeholder 21">
            <a:extLst>
              <a:ext uri="{FF2B5EF4-FFF2-40B4-BE49-F238E27FC236}">
                <a16:creationId xmlns:a16="http://schemas.microsoft.com/office/drawing/2014/main" id="{C12024F7-BA41-30D2-A938-2201148CA3EF}"/>
              </a:ext>
            </a:extLst>
          </p:cNvPr>
          <p:cNvSpPr>
            <a:spLocks noGrp="1"/>
          </p:cNvSpPr>
          <p:nvPr>
            <p:ph type="body" sz="quarter" idx="21" hasCustomPrompt="1"/>
          </p:nvPr>
        </p:nvSpPr>
        <p:spPr>
          <a:xfrm>
            <a:off x="4978495" y="1608129"/>
            <a:ext cx="2224560" cy="1937083"/>
          </a:xfrm>
          <a:solidFill>
            <a:schemeClr val="tx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1" name="Text Placeholder 21">
            <a:extLst>
              <a:ext uri="{FF2B5EF4-FFF2-40B4-BE49-F238E27FC236}">
                <a16:creationId xmlns:a16="http://schemas.microsoft.com/office/drawing/2014/main" id="{FD026B5B-98A9-8710-531C-FA344F78CBBE}"/>
              </a:ext>
            </a:extLst>
          </p:cNvPr>
          <p:cNvSpPr>
            <a:spLocks noGrp="1"/>
          </p:cNvSpPr>
          <p:nvPr>
            <p:ph type="body" sz="quarter" idx="22" hasCustomPrompt="1"/>
          </p:nvPr>
        </p:nvSpPr>
        <p:spPr>
          <a:xfrm>
            <a:off x="7781709" y="1608129"/>
            <a:ext cx="2224560" cy="1937083"/>
          </a:xfrm>
          <a:solidFill>
            <a:schemeClr val="accent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4" name="Text Placeholder 21">
            <a:extLst>
              <a:ext uri="{FF2B5EF4-FFF2-40B4-BE49-F238E27FC236}">
                <a16:creationId xmlns:a16="http://schemas.microsoft.com/office/drawing/2014/main" id="{7B8AD8E0-B5B6-0AAA-CA65-C316CF6FDCF5}"/>
              </a:ext>
            </a:extLst>
          </p:cNvPr>
          <p:cNvSpPr>
            <a:spLocks noGrp="1"/>
          </p:cNvSpPr>
          <p:nvPr>
            <p:ph type="body" sz="quarter" idx="24" hasCustomPrompt="1"/>
          </p:nvPr>
        </p:nvSpPr>
        <p:spPr>
          <a:xfrm>
            <a:off x="2236835" y="3893496"/>
            <a:ext cx="2224560" cy="1937083"/>
          </a:xfrm>
          <a:solidFill>
            <a:schemeClr val="accent3"/>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5" name="Text Placeholder 21">
            <a:extLst>
              <a:ext uri="{FF2B5EF4-FFF2-40B4-BE49-F238E27FC236}">
                <a16:creationId xmlns:a16="http://schemas.microsoft.com/office/drawing/2014/main" id="{23864C2B-0584-AB93-B844-771C2C9B8A84}"/>
              </a:ext>
            </a:extLst>
          </p:cNvPr>
          <p:cNvSpPr>
            <a:spLocks noGrp="1"/>
          </p:cNvSpPr>
          <p:nvPr>
            <p:ph type="body" sz="quarter" idx="25" hasCustomPrompt="1"/>
          </p:nvPr>
        </p:nvSpPr>
        <p:spPr>
          <a:xfrm>
            <a:off x="4978495" y="3893496"/>
            <a:ext cx="2224560" cy="1937083"/>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7" name="Text Placeholder 21">
            <a:extLst>
              <a:ext uri="{FF2B5EF4-FFF2-40B4-BE49-F238E27FC236}">
                <a16:creationId xmlns:a16="http://schemas.microsoft.com/office/drawing/2014/main" id="{A576DEBE-70E8-51FB-0278-32F5D3BBBEBF}"/>
              </a:ext>
            </a:extLst>
          </p:cNvPr>
          <p:cNvSpPr>
            <a:spLocks noGrp="1"/>
          </p:cNvSpPr>
          <p:nvPr>
            <p:ph type="body" sz="quarter" idx="26" hasCustomPrompt="1"/>
          </p:nvPr>
        </p:nvSpPr>
        <p:spPr>
          <a:xfrm>
            <a:off x="7781709" y="3893496"/>
            <a:ext cx="2224560" cy="1937083"/>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pic>
        <p:nvPicPr>
          <p:cNvPr id="2" name="Picture 1" descr="A black and white logo&#10;&#10;Description automatically generated">
            <a:extLst>
              <a:ext uri="{FF2B5EF4-FFF2-40B4-BE49-F238E27FC236}">
                <a16:creationId xmlns:a16="http://schemas.microsoft.com/office/drawing/2014/main" id="{66B5E9DA-B282-2653-A80E-C05527DF0B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Tree>
    <p:extLst>
      <p:ext uri="{BB962C8B-B14F-4D97-AF65-F5344CB8AC3E}">
        <p14:creationId xmlns:p14="http://schemas.microsoft.com/office/powerpoint/2010/main" val="3266292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4-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5" name="Text Placeholder 21">
            <a:extLst>
              <a:ext uri="{FF2B5EF4-FFF2-40B4-BE49-F238E27FC236}">
                <a16:creationId xmlns:a16="http://schemas.microsoft.com/office/drawing/2014/main" id="{7CBB80AF-E7F0-19C3-A1C2-581346E629FA}"/>
              </a:ext>
            </a:extLst>
          </p:cNvPr>
          <p:cNvSpPr>
            <a:spLocks noGrp="1"/>
          </p:cNvSpPr>
          <p:nvPr>
            <p:ph type="body" sz="quarter" idx="20" hasCustomPrompt="1"/>
          </p:nvPr>
        </p:nvSpPr>
        <p:spPr>
          <a:xfrm>
            <a:off x="831369" y="1608129"/>
            <a:ext cx="2224560" cy="1937083"/>
          </a:xfrm>
          <a:solidFill>
            <a:schemeClr val="accent6"/>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7" name="Text Placeholder 21">
            <a:extLst>
              <a:ext uri="{FF2B5EF4-FFF2-40B4-BE49-F238E27FC236}">
                <a16:creationId xmlns:a16="http://schemas.microsoft.com/office/drawing/2014/main" id="{54C80E78-2562-B8ED-171A-55592F6B54EB}"/>
              </a:ext>
            </a:extLst>
          </p:cNvPr>
          <p:cNvSpPr>
            <a:spLocks noGrp="1"/>
          </p:cNvSpPr>
          <p:nvPr>
            <p:ph type="body" sz="quarter" idx="21" hasCustomPrompt="1"/>
          </p:nvPr>
        </p:nvSpPr>
        <p:spPr>
          <a:xfrm>
            <a:off x="3573029" y="1608129"/>
            <a:ext cx="2224560" cy="1937083"/>
          </a:xfrm>
          <a:solidFill>
            <a:schemeClr val="tx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1" name="Text Placeholder 21">
            <a:extLst>
              <a:ext uri="{FF2B5EF4-FFF2-40B4-BE49-F238E27FC236}">
                <a16:creationId xmlns:a16="http://schemas.microsoft.com/office/drawing/2014/main" id="{34A84B6E-E447-9286-A517-CD3DFC474897}"/>
              </a:ext>
            </a:extLst>
          </p:cNvPr>
          <p:cNvSpPr>
            <a:spLocks noGrp="1"/>
          </p:cNvSpPr>
          <p:nvPr>
            <p:ph type="body" sz="quarter" idx="22" hasCustomPrompt="1"/>
          </p:nvPr>
        </p:nvSpPr>
        <p:spPr>
          <a:xfrm>
            <a:off x="6376243" y="1608129"/>
            <a:ext cx="2224560" cy="1937083"/>
          </a:xfrm>
          <a:solidFill>
            <a:schemeClr val="accent1"/>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17" name="Text Placeholder 21">
            <a:extLst>
              <a:ext uri="{FF2B5EF4-FFF2-40B4-BE49-F238E27FC236}">
                <a16:creationId xmlns:a16="http://schemas.microsoft.com/office/drawing/2014/main" id="{F8BDDCA9-952A-F2A8-8772-1C0FCFEA8798}"/>
              </a:ext>
            </a:extLst>
          </p:cNvPr>
          <p:cNvSpPr>
            <a:spLocks noGrp="1"/>
          </p:cNvSpPr>
          <p:nvPr>
            <p:ph type="body" sz="quarter" idx="23" hasCustomPrompt="1"/>
          </p:nvPr>
        </p:nvSpPr>
        <p:spPr>
          <a:xfrm>
            <a:off x="9117903" y="1608129"/>
            <a:ext cx="2224560" cy="1937083"/>
          </a:xfrm>
          <a:solidFill>
            <a:schemeClr val="accent2"/>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2" name="Text Placeholder 21">
            <a:extLst>
              <a:ext uri="{FF2B5EF4-FFF2-40B4-BE49-F238E27FC236}">
                <a16:creationId xmlns:a16="http://schemas.microsoft.com/office/drawing/2014/main" id="{636877D5-72C7-4D85-028F-092E70AE0E90}"/>
              </a:ext>
            </a:extLst>
          </p:cNvPr>
          <p:cNvSpPr>
            <a:spLocks noGrp="1"/>
          </p:cNvSpPr>
          <p:nvPr>
            <p:ph type="body" sz="quarter" idx="24" hasCustomPrompt="1"/>
          </p:nvPr>
        </p:nvSpPr>
        <p:spPr>
          <a:xfrm>
            <a:off x="831369" y="3893496"/>
            <a:ext cx="2224560" cy="1937083"/>
          </a:xfrm>
          <a:solidFill>
            <a:schemeClr val="accent3"/>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3" name="Text Placeholder 21">
            <a:extLst>
              <a:ext uri="{FF2B5EF4-FFF2-40B4-BE49-F238E27FC236}">
                <a16:creationId xmlns:a16="http://schemas.microsoft.com/office/drawing/2014/main" id="{2ADB2E29-7156-045C-5AF7-96DCA2797AA9}"/>
              </a:ext>
            </a:extLst>
          </p:cNvPr>
          <p:cNvSpPr>
            <a:spLocks noGrp="1"/>
          </p:cNvSpPr>
          <p:nvPr>
            <p:ph type="body" sz="quarter" idx="25" hasCustomPrompt="1"/>
          </p:nvPr>
        </p:nvSpPr>
        <p:spPr>
          <a:xfrm>
            <a:off x="3573029" y="3893496"/>
            <a:ext cx="2224560" cy="1937083"/>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4" name="Text Placeholder 21">
            <a:extLst>
              <a:ext uri="{FF2B5EF4-FFF2-40B4-BE49-F238E27FC236}">
                <a16:creationId xmlns:a16="http://schemas.microsoft.com/office/drawing/2014/main" id="{4444F986-C72B-21EC-6CCC-E370D9F24CE2}"/>
              </a:ext>
            </a:extLst>
          </p:cNvPr>
          <p:cNvSpPr>
            <a:spLocks noGrp="1"/>
          </p:cNvSpPr>
          <p:nvPr>
            <p:ph type="body" sz="quarter" idx="26" hasCustomPrompt="1"/>
          </p:nvPr>
        </p:nvSpPr>
        <p:spPr>
          <a:xfrm>
            <a:off x="6376243" y="3893496"/>
            <a:ext cx="2224560" cy="1937083"/>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29" name="Text Placeholder 21">
            <a:extLst>
              <a:ext uri="{FF2B5EF4-FFF2-40B4-BE49-F238E27FC236}">
                <a16:creationId xmlns:a16="http://schemas.microsoft.com/office/drawing/2014/main" id="{80C5ECF3-1A9B-DC38-32B9-FB4AE1989447}"/>
              </a:ext>
            </a:extLst>
          </p:cNvPr>
          <p:cNvSpPr>
            <a:spLocks noGrp="1"/>
          </p:cNvSpPr>
          <p:nvPr>
            <p:ph type="body" sz="quarter" idx="27" hasCustomPrompt="1"/>
          </p:nvPr>
        </p:nvSpPr>
        <p:spPr>
          <a:xfrm>
            <a:off x="9117903" y="3893496"/>
            <a:ext cx="2224560" cy="1937083"/>
          </a:xfrm>
          <a:solidFill>
            <a:schemeClr val="accent6">
              <a:lumMod val="75000"/>
            </a:schemeClr>
          </a:solidFill>
        </p:spPr>
        <p:txBody>
          <a:bodyPr lIns="91440" tIns="182880" rIns="91440" bIns="182880">
            <a:noAutofit/>
          </a:bodyPr>
          <a:lstStyle>
            <a:lvl1pPr marL="0" indent="0" algn="l">
              <a:buNone/>
              <a:defRPr sz="1800" b="1">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pic>
        <p:nvPicPr>
          <p:cNvPr id="2" name="Picture 1" descr="A black and white logo&#10;&#10;Description automatically generated">
            <a:extLst>
              <a:ext uri="{FF2B5EF4-FFF2-40B4-BE49-F238E27FC236}">
                <a16:creationId xmlns:a16="http://schemas.microsoft.com/office/drawing/2014/main" id="{465A1D0E-1DFC-4DDD-1A71-20E8057044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Tree>
    <p:extLst>
      <p:ext uri="{BB962C8B-B14F-4D97-AF65-F5344CB8AC3E}">
        <p14:creationId xmlns:p14="http://schemas.microsoft.com/office/powerpoint/2010/main" val="38116504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SmartArt">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11" name="SmartArt Placeholder 10">
            <a:extLst>
              <a:ext uri="{FF2B5EF4-FFF2-40B4-BE49-F238E27FC236}">
                <a16:creationId xmlns:a16="http://schemas.microsoft.com/office/drawing/2014/main" id="{DE9FF4CE-1AF4-3143-A6DB-00045458C34C}"/>
              </a:ext>
            </a:extLst>
          </p:cNvPr>
          <p:cNvSpPr>
            <a:spLocks noGrp="1"/>
          </p:cNvSpPr>
          <p:nvPr>
            <p:ph type="dgm" sz="quarter" idx="10"/>
          </p:nvPr>
        </p:nvSpPr>
        <p:spPr>
          <a:xfrm>
            <a:off x="314691" y="1735015"/>
            <a:ext cx="11492431" cy="4407877"/>
          </a:xfrm>
        </p:spPr>
        <p:txBody>
          <a:bodyPr/>
          <a:lstStyle/>
          <a:p>
            <a:r>
              <a:rPr lang="en-US"/>
              <a:t>Click icon to add SmartArt graphic</a:t>
            </a:r>
          </a:p>
        </p:txBody>
      </p:sp>
      <p:pic>
        <p:nvPicPr>
          <p:cNvPr id="2" name="Picture 1" descr="A black and white logo&#10;&#10;Description automatically generated">
            <a:extLst>
              <a:ext uri="{FF2B5EF4-FFF2-40B4-BE49-F238E27FC236}">
                <a16:creationId xmlns:a16="http://schemas.microsoft.com/office/drawing/2014/main" id="{FE9087B9-5C76-0C79-7B73-BA8DD4DBDA9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Tree>
    <p:extLst>
      <p:ext uri="{BB962C8B-B14F-4D97-AF65-F5344CB8AC3E}">
        <p14:creationId xmlns:p14="http://schemas.microsoft.com/office/powerpoint/2010/main" val="3483321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Image series">
    <p:spTree>
      <p:nvGrpSpPr>
        <p:cNvPr id="1" name=""/>
        <p:cNvGrpSpPr/>
        <p:nvPr/>
      </p:nvGrpSpPr>
      <p:grpSpPr>
        <a:xfrm>
          <a:off x="0" y="0"/>
          <a:ext cx="0" cy="0"/>
          <a:chOff x="0" y="0"/>
          <a:chExt cx="0" cy="0"/>
        </a:xfrm>
      </p:grpSpPr>
      <p:sp>
        <p:nvSpPr>
          <p:cNvPr id="118" name="Picture Placeholder 117">
            <a:extLst>
              <a:ext uri="{FF2B5EF4-FFF2-40B4-BE49-F238E27FC236}">
                <a16:creationId xmlns:a16="http://schemas.microsoft.com/office/drawing/2014/main" id="{FCAA6D76-9D9F-EEEC-3A19-B8672A58A5A7}"/>
              </a:ext>
            </a:extLst>
          </p:cNvPr>
          <p:cNvSpPr>
            <a:spLocks noGrp="1"/>
          </p:cNvSpPr>
          <p:nvPr>
            <p:ph type="pic" sz="quarter" idx="13"/>
          </p:nvPr>
        </p:nvSpPr>
        <p:spPr>
          <a:xfrm>
            <a:off x="7645400" y="-6350"/>
            <a:ext cx="4546600" cy="2155825"/>
          </a:xfrm>
          <a:solidFill>
            <a:schemeClr val="bg2"/>
          </a:solidFill>
        </p:spPr>
        <p:txBody>
          <a:bodyPr/>
          <a:lstStyle/>
          <a:p>
            <a:r>
              <a:rPr lang="en-US"/>
              <a:t>Click icon to add picture</a:t>
            </a:r>
          </a:p>
        </p:txBody>
      </p:sp>
      <p:sp>
        <p:nvSpPr>
          <p:cNvPr id="121" name="Picture Placeholder 120">
            <a:extLst>
              <a:ext uri="{FF2B5EF4-FFF2-40B4-BE49-F238E27FC236}">
                <a16:creationId xmlns:a16="http://schemas.microsoft.com/office/drawing/2014/main" id="{374474B3-1A16-3799-2DA6-5E1F9B62F1F2}"/>
              </a:ext>
            </a:extLst>
          </p:cNvPr>
          <p:cNvSpPr>
            <a:spLocks noGrp="1"/>
          </p:cNvSpPr>
          <p:nvPr>
            <p:ph type="pic" sz="quarter" idx="14"/>
          </p:nvPr>
        </p:nvSpPr>
        <p:spPr>
          <a:xfrm>
            <a:off x="7645400" y="2352675"/>
            <a:ext cx="4546600" cy="2149475"/>
          </a:xfrm>
          <a:solidFill>
            <a:schemeClr val="bg2"/>
          </a:solidFill>
        </p:spPr>
        <p:txBody>
          <a:bodyPr/>
          <a:lstStyle/>
          <a:p>
            <a:r>
              <a:rPr lang="en-US"/>
              <a:t>Click icon to add picture</a:t>
            </a:r>
          </a:p>
        </p:txBody>
      </p:sp>
      <p:sp>
        <p:nvSpPr>
          <p:cNvPr id="123" name="Picture Placeholder 122">
            <a:extLst>
              <a:ext uri="{FF2B5EF4-FFF2-40B4-BE49-F238E27FC236}">
                <a16:creationId xmlns:a16="http://schemas.microsoft.com/office/drawing/2014/main" id="{0285EA67-185C-FA9B-F112-0DEA71BAF9A1}"/>
              </a:ext>
            </a:extLst>
          </p:cNvPr>
          <p:cNvSpPr>
            <a:spLocks noGrp="1"/>
          </p:cNvSpPr>
          <p:nvPr>
            <p:ph type="pic" sz="quarter" idx="15"/>
          </p:nvPr>
        </p:nvSpPr>
        <p:spPr>
          <a:xfrm>
            <a:off x="7645400" y="4703763"/>
            <a:ext cx="4546600" cy="2154237"/>
          </a:xfrm>
          <a:solidFill>
            <a:schemeClr val="bg2"/>
          </a:solidFill>
        </p:spPr>
        <p:txBody>
          <a:bodyPr/>
          <a:lstStyle/>
          <a:p>
            <a:r>
              <a:rPr lang="en-US"/>
              <a:t>Click icon to add picture</a:t>
            </a:r>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3" y="365125"/>
            <a:ext cx="6736022" cy="1006475"/>
          </a:xfrm>
        </p:spPr>
        <p:txBody>
          <a:bodyPr>
            <a:noAutofit/>
          </a:bodyPr>
          <a:lstStyle>
            <a:lvl1pPr>
              <a:defRPr b="1">
                <a:solidFill>
                  <a:schemeClr val="tx1"/>
                </a:solidFill>
              </a:defRPr>
            </a:lvl1pPr>
          </a:lstStyle>
          <a:p>
            <a:r>
              <a:rPr lang="en-US" dirty="0"/>
              <a:t>One-sentence headline stating </a:t>
            </a:r>
            <a:br>
              <a:rPr lang="en-US" dirty="0"/>
            </a:br>
            <a:r>
              <a:rPr lang="en-US" dirty="0"/>
              <a:t>the main takeaway message </a:t>
            </a:r>
          </a:p>
        </p:txBody>
      </p:sp>
      <p:sp>
        <p:nvSpPr>
          <p:cNvPr id="113" name="Text Placeholder 112">
            <a:extLst>
              <a:ext uri="{FF2B5EF4-FFF2-40B4-BE49-F238E27FC236}">
                <a16:creationId xmlns:a16="http://schemas.microsoft.com/office/drawing/2014/main" id="{561B3BD0-8400-FE4A-5A3F-210329D8A10F}"/>
              </a:ext>
            </a:extLst>
          </p:cNvPr>
          <p:cNvSpPr>
            <a:spLocks noGrp="1"/>
          </p:cNvSpPr>
          <p:nvPr>
            <p:ph type="body" sz="quarter" idx="12" hasCustomPrompt="1"/>
          </p:nvPr>
        </p:nvSpPr>
        <p:spPr>
          <a:xfrm>
            <a:off x="314693" y="1817559"/>
            <a:ext cx="6763894" cy="4324823"/>
          </a:xfrm>
        </p:spPr>
        <p:txBody>
          <a:bodyPr>
            <a:noAutofit/>
          </a:bodyPr>
          <a:lstStyle>
            <a:lvl1pPr marL="0" indent="0">
              <a:buNone/>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28581671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55F232B-0EDE-9AF7-8505-73A82A1D984A}"/>
              </a:ext>
            </a:extLst>
          </p:cNvPr>
          <p:cNvSpPr/>
          <p:nvPr userDrawn="1"/>
        </p:nvSpPr>
        <p:spPr>
          <a:xfrm>
            <a:off x="0" y="0"/>
            <a:ext cx="467885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3899310" cy="1900997"/>
          </a:xfrm>
        </p:spPr>
        <p:txBody>
          <a:bodyPr/>
          <a:lstStyle/>
          <a:p>
            <a:r>
              <a:rPr lang="en-US" dirty="0"/>
              <a:t>One-sentence headline stating </a:t>
            </a:r>
            <a:br>
              <a:rPr lang="en-US" dirty="0"/>
            </a:br>
            <a:r>
              <a:rPr lang="en-US" dirty="0"/>
              <a:t>the main takeaway message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631247"/>
            <a:ext cx="3899310" cy="3511136"/>
          </a:xfrm>
        </p:spPr>
        <p:txBody>
          <a:bodyPr/>
          <a:lstStyle>
            <a:lvl1pPr marL="0" indent="0">
              <a:buNone/>
              <a:defRPr sz="2000"/>
            </a:lvl1pPr>
          </a:lstStyle>
          <a:p>
            <a:r>
              <a:rPr lang="en-US" dirty="0"/>
              <a:t>Supporting point 1</a:t>
            </a:r>
            <a:br>
              <a:rPr lang="en-US" dirty="0"/>
            </a:br>
            <a:r>
              <a:rPr lang="en-US" dirty="0"/>
              <a:t>Supporting point 2</a:t>
            </a:r>
            <a:br>
              <a:rPr lang="en-US" dirty="0"/>
            </a:br>
            <a:r>
              <a:rPr lang="en-US" dirty="0"/>
              <a:t>Supporting point 3</a:t>
            </a:r>
          </a:p>
        </p:txBody>
      </p:sp>
      <p:sp>
        <p:nvSpPr>
          <p:cNvPr id="5" name="Picture Placeholder 4">
            <a:extLst>
              <a:ext uri="{FF2B5EF4-FFF2-40B4-BE49-F238E27FC236}">
                <a16:creationId xmlns:a16="http://schemas.microsoft.com/office/drawing/2014/main" id="{A40400C1-7283-FABD-80B9-45AEE1D1F5D9}"/>
              </a:ext>
            </a:extLst>
          </p:cNvPr>
          <p:cNvSpPr>
            <a:spLocks noGrp="1"/>
          </p:cNvSpPr>
          <p:nvPr>
            <p:ph type="pic" sz="quarter" idx="10"/>
          </p:nvPr>
        </p:nvSpPr>
        <p:spPr>
          <a:xfrm>
            <a:off x="4678363" y="0"/>
            <a:ext cx="7513637" cy="6858000"/>
          </a:xfrm>
        </p:spPr>
        <p:txBody>
          <a:bodyPr/>
          <a:lstStyle/>
          <a:p>
            <a:r>
              <a:rPr lang="en-US"/>
              <a:t>Click icon to add picture</a:t>
            </a:r>
          </a:p>
        </p:txBody>
      </p:sp>
      <p:pic>
        <p:nvPicPr>
          <p:cNvPr id="7" name="Picture 6" descr="A green text on a black background&#10;&#10;Description automatically generated">
            <a:extLst>
              <a:ext uri="{FF2B5EF4-FFF2-40B4-BE49-F238E27FC236}">
                <a16:creationId xmlns:a16="http://schemas.microsoft.com/office/drawing/2014/main" id="{03C6E0F6-B5F2-5BD9-ECF7-2AE29F4E4D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2311" y="6415502"/>
            <a:ext cx="1756746" cy="293548"/>
          </a:xfrm>
          <a:prstGeom prst="rect">
            <a:avLst/>
          </a:prstGeom>
        </p:spPr>
      </p:pic>
    </p:spTree>
    <p:extLst>
      <p:ext uri="{BB962C8B-B14F-4D97-AF65-F5344CB8AC3E}">
        <p14:creationId xmlns:p14="http://schemas.microsoft.com/office/powerpoint/2010/main" val="6118678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Image series">
    <p:spTree>
      <p:nvGrpSpPr>
        <p:cNvPr id="1" name=""/>
        <p:cNvGrpSpPr/>
        <p:nvPr/>
      </p:nvGrpSpPr>
      <p:grpSpPr>
        <a:xfrm>
          <a:off x="0" y="0"/>
          <a:ext cx="0" cy="0"/>
          <a:chOff x="0" y="0"/>
          <a:chExt cx="0" cy="0"/>
        </a:xfrm>
      </p:grpSpPr>
      <p:sp>
        <p:nvSpPr>
          <p:cNvPr id="142" name="Freeform 141">
            <a:extLst>
              <a:ext uri="{FF2B5EF4-FFF2-40B4-BE49-F238E27FC236}">
                <a16:creationId xmlns:a16="http://schemas.microsoft.com/office/drawing/2014/main" id="{C5299A65-0A0F-7322-3425-6AD66F71B882}"/>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dirty="0"/>
          </a:p>
        </p:txBody>
      </p:sp>
      <p:sp>
        <p:nvSpPr>
          <p:cNvPr id="136" name="Picture Placeholder 135">
            <a:extLst>
              <a:ext uri="{FF2B5EF4-FFF2-40B4-BE49-F238E27FC236}">
                <a16:creationId xmlns:a16="http://schemas.microsoft.com/office/drawing/2014/main" id="{5DC2D7C4-BFF1-5433-4DFD-06CB8AACA1BC}"/>
              </a:ext>
            </a:extLst>
          </p:cNvPr>
          <p:cNvSpPr>
            <a:spLocks noGrp="1"/>
          </p:cNvSpPr>
          <p:nvPr>
            <p:ph type="pic" sz="quarter" idx="13"/>
          </p:nvPr>
        </p:nvSpPr>
        <p:spPr>
          <a:xfrm>
            <a:off x="7642225" y="0"/>
            <a:ext cx="2151063" cy="2151063"/>
          </a:xfrm>
          <a:solidFill>
            <a:schemeClr val="bg2"/>
          </a:solidFill>
        </p:spPr>
        <p:txBody>
          <a:bodyPr/>
          <a:lstStyle/>
          <a:p>
            <a:r>
              <a:rPr lang="en-US"/>
              <a:t>Click icon to add picture</a:t>
            </a:r>
          </a:p>
        </p:txBody>
      </p:sp>
      <p:sp>
        <p:nvSpPr>
          <p:cNvPr id="137" name="Picture Placeholder 135">
            <a:extLst>
              <a:ext uri="{FF2B5EF4-FFF2-40B4-BE49-F238E27FC236}">
                <a16:creationId xmlns:a16="http://schemas.microsoft.com/office/drawing/2014/main" id="{859767F7-2911-36C4-18C3-120D9FA7D632}"/>
              </a:ext>
            </a:extLst>
          </p:cNvPr>
          <p:cNvSpPr>
            <a:spLocks noGrp="1"/>
          </p:cNvSpPr>
          <p:nvPr>
            <p:ph type="pic" sz="quarter" idx="14"/>
          </p:nvPr>
        </p:nvSpPr>
        <p:spPr>
          <a:xfrm>
            <a:off x="10044833" y="0"/>
            <a:ext cx="2151063" cy="2151063"/>
          </a:xfrm>
          <a:solidFill>
            <a:schemeClr val="bg2"/>
          </a:solidFill>
        </p:spPr>
        <p:txBody>
          <a:bodyPr/>
          <a:lstStyle/>
          <a:p>
            <a:r>
              <a:rPr lang="en-US"/>
              <a:t>Click icon to add picture</a:t>
            </a:r>
          </a:p>
        </p:txBody>
      </p:sp>
      <p:sp>
        <p:nvSpPr>
          <p:cNvPr id="138" name="Picture Placeholder 135">
            <a:extLst>
              <a:ext uri="{FF2B5EF4-FFF2-40B4-BE49-F238E27FC236}">
                <a16:creationId xmlns:a16="http://schemas.microsoft.com/office/drawing/2014/main" id="{FC9DC632-E163-36B5-D009-C52439676110}"/>
              </a:ext>
            </a:extLst>
          </p:cNvPr>
          <p:cNvSpPr>
            <a:spLocks noGrp="1"/>
          </p:cNvSpPr>
          <p:nvPr>
            <p:ph type="pic" sz="quarter" idx="15"/>
          </p:nvPr>
        </p:nvSpPr>
        <p:spPr>
          <a:xfrm>
            <a:off x="7642225" y="2353563"/>
            <a:ext cx="2151063" cy="2151063"/>
          </a:xfrm>
          <a:solidFill>
            <a:schemeClr val="bg2"/>
          </a:solidFill>
        </p:spPr>
        <p:txBody>
          <a:bodyPr/>
          <a:lstStyle/>
          <a:p>
            <a:r>
              <a:rPr lang="en-US"/>
              <a:t>Click icon to add picture</a:t>
            </a:r>
          </a:p>
        </p:txBody>
      </p:sp>
      <p:sp>
        <p:nvSpPr>
          <p:cNvPr id="139" name="Picture Placeholder 135">
            <a:extLst>
              <a:ext uri="{FF2B5EF4-FFF2-40B4-BE49-F238E27FC236}">
                <a16:creationId xmlns:a16="http://schemas.microsoft.com/office/drawing/2014/main" id="{99255166-5F9E-0685-2DC9-C0962F7791A1}"/>
              </a:ext>
            </a:extLst>
          </p:cNvPr>
          <p:cNvSpPr>
            <a:spLocks noGrp="1"/>
          </p:cNvSpPr>
          <p:nvPr>
            <p:ph type="pic" sz="quarter" idx="16"/>
          </p:nvPr>
        </p:nvSpPr>
        <p:spPr>
          <a:xfrm>
            <a:off x="10044833" y="2353563"/>
            <a:ext cx="2151063" cy="2151063"/>
          </a:xfrm>
          <a:solidFill>
            <a:schemeClr val="bg2"/>
          </a:solidFill>
        </p:spPr>
        <p:txBody>
          <a:bodyPr/>
          <a:lstStyle/>
          <a:p>
            <a:r>
              <a:rPr lang="en-US"/>
              <a:t>Click icon to add picture</a:t>
            </a:r>
          </a:p>
        </p:txBody>
      </p:sp>
      <p:sp>
        <p:nvSpPr>
          <p:cNvPr id="140" name="Picture Placeholder 135">
            <a:extLst>
              <a:ext uri="{FF2B5EF4-FFF2-40B4-BE49-F238E27FC236}">
                <a16:creationId xmlns:a16="http://schemas.microsoft.com/office/drawing/2014/main" id="{0FA78FC9-062C-7D60-CDA4-C25CE63F78E4}"/>
              </a:ext>
            </a:extLst>
          </p:cNvPr>
          <p:cNvSpPr>
            <a:spLocks noGrp="1"/>
          </p:cNvSpPr>
          <p:nvPr>
            <p:ph type="pic" sz="quarter" idx="17"/>
          </p:nvPr>
        </p:nvSpPr>
        <p:spPr>
          <a:xfrm>
            <a:off x="7642225" y="4706937"/>
            <a:ext cx="2151063" cy="2151063"/>
          </a:xfrm>
          <a:solidFill>
            <a:schemeClr val="bg2"/>
          </a:solidFill>
        </p:spPr>
        <p:txBody>
          <a:bodyPr/>
          <a:lstStyle/>
          <a:p>
            <a:r>
              <a:rPr lang="en-US"/>
              <a:t>Click icon to add picture</a:t>
            </a:r>
          </a:p>
        </p:txBody>
      </p:sp>
      <p:sp>
        <p:nvSpPr>
          <p:cNvPr id="141" name="Picture Placeholder 135">
            <a:extLst>
              <a:ext uri="{FF2B5EF4-FFF2-40B4-BE49-F238E27FC236}">
                <a16:creationId xmlns:a16="http://schemas.microsoft.com/office/drawing/2014/main" id="{9521219C-7211-80DE-D33B-4B26EA6EEE98}"/>
              </a:ext>
            </a:extLst>
          </p:cNvPr>
          <p:cNvSpPr>
            <a:spLocks noGrp="1"/>
          </p:cNvSpPr>
          <p:nvPr>
            <p:ph type="pic" sz="quarter" idx="18"/>
          </p:nvPr>
        </p:nvSpPr>
        <p:spPr>
          <a:xfrm>
            <a:off x="10044833" y="4706937"/>
            <a:ext cx="2151063" cy="2151063"/>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3" y="365125"/>
            <a:ext cx="6736022" cy="886397"/>
          </a:xfrm>
        </p:spPr>
        <p:txBody>
          <a:bodyPr anchor="t" anchorCtr="0">
            <a:noAutofit/>
          </a:bodyPr>
          <a:lstStyle>
            <a:lvl1pPr>
              <a:defRPr b="1">
                <a:solidFill>
                  <a:schemeClr val="bg1"/>
                </a:solidFill>
              </a:defRPr>
            </a:lvl1pPr>
          </a:lstStyle>
          <a:p>
            <a:r>
              <a:rPr lang="en-US" dirty="0"/>
              <a:t>One-sentence headline stating </a:t>
            </a:r>
            <a:br>
              <a:rPr lang="en-US" dirty="0"/>
            </a:br>
            <a:r>
              <a:rPr lang="en-US" dirty="0"/>
              <a:t>the main takeaway message </a:t>
            </a:r>
          </a:p>
        </p:txBody>
      </p:sp>
      <p:sp>
        <p:nvSpPr>
          <p:cNvPr id="113" name="Text Placeholder 112">
            <a:extLst>
              <a:ext uri="{FF2B5EF4-FFF2-40B4-BE49-F238E27FC236}">
                <a16:creationId xmlns:a16="http://schemas.microsoft.com/office/drawing/2014/main" id="{561B3BD0-8400-FE4A-5A3F-210329D8A10F}"/>
              </a:ext>
            </a:extLst>
          </p:cNvPr>
          <p:cNvSpPr>
            <a:spLocks noGrp="1"/>
          </p:cNvSpPr>
          <p:nvPr>
            <p:ph type="body" sz="quarter" idx="12" hasCustomPrompt="1"/>
          </p:nvPr>
        </p:nvSpPr>
        <p:spPr>
          <a:xfrm>
            <a:off x="314693" y="1817560"/>
            <a:ext cx="6763894" cy="4354640"/>
          </a:xfrm>
        </p:spPr>
        <p:txBody>
          <a:bodyPr tIns="91440" anchor="t" anchorCtr="0">
            <a:noAutofit/>
          </a:bodyPr>
          <a:lstStyle>
            <a:lvl1pPr marL="0" indent="0">
              <a:spcBef>
                <a:spcPts val="1200"/>
              </a:spcBef>
              <a:spcAft>
                <a:spcPts val="60"/>
              </a:spcAft>
              <a:buNone/>
              <a:defRPr sz="1800" b="0" i="0">
                <a:solidFill>
                  <a:schemeClr val="bg1"/>
                </a:solidFill>
                <a:latin typeface="Roboto Light" panose="02000000000000000000" pitchFamily="2" charset="0"/>
                <a:ea typeface="Roboto Light" panose="02000000000000000000" pitchFamily="2" charset="0"/>
              </a:defRPr>
            </a:lvl1pPr>
            <a:lvl2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2pPr>
            <a:lvl3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3pPr>
            <a:lvl4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4pPr>
            <a:lvl5pPr>
              <a:spcBef>
                <a:spcPts val="1200"/>
              </a:spcBef>
              <a:spcAft>
                <a:spcPts val="60"/>
              </a:spcAft>
              <a:defRPr b="0" i="0">
                <a:solidFill>
                  <a:schemeClr val="bg1"/>
                </a:solidFill>
                <a:latin typeface="Roboto Light" panose="02000000000000000000" pitchFamily="2" charset="0"/>
                <a:ea typeface="Roboto Light" panose="02000000000000000000" pitchFamily="2" charset="0"/>
              </a:defRPr>
            </a:lvl5pPr>
          </a:lstStyle>
          <a:p>
            <a:r>
              <a:rPr lang="en-US" dirty="0"/>
              <a:t>Supporting point 1</a:t>
            </a:r>
          </a:p>
          <a:p>
            <a:r>
              <a:rPr lang="en-US" dirty="0"/>
              <a:t>Supporting point 2</a:t>
            </a:r>
          </a:p>
          <a:p>
            <a:r>
              <a:rPr lang="en-US" dirty="0"/>
              <a:t>Supporting point 3</a:t>
            </a:r>
          </a:p>
        </p:txBody>
      </p:sp>
      <p:sp>
        <p:nvSpPr>
          <p:cNvPr id="4" name="Rectangle 6">
            <a:extLst>
              <a:ext uri="{FF2B5EF4-FFF2-40B4-BE49-F238E27FC236}">
                <a16:creationId xmlns:a16="http://schemas.microsoft.com/office/drawing/2014/main" id="{7562B7F0-6B0A-3291-2731-E56176CBCD7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5" name="Picture 4" descr="A black and white logo&#10;&#10;Description automatically generated">
            <a:extLst>
              <a:ext uri="{FF2B5EF4-FFF2-40B4-BE49-F238E27FC236}">
                <a16:creationId xmlns:a16="http://schemas.microsoft.com/office/drawing/2014/main" id="{C725327F-436F-18FD-BA5C-FAD8E1B541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Tree>
    <p:extLst>
      <p:ext uri="{BB962C8B-B14F-4D97-AF65-F5344CB8AC3E}">
        <p14:creationId xmlns:p14="http://schemas.microsoft.com/office/powerpoint/2010/main" val="18170551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ey point">
    <p:spTree>
      <p:nvGrpSpPr>
        <p:cNvPr id="1" name=""/>
        <p:cNvGrpSpPr/>
        <p:nvPr/>
      </p:nvGrpSpPr>
      <p:grpSpPr>
        <a:xfrm>
          <a:off x="0" y="0"/>
          <a:ext cx="0" cy="0"/>
          <a:chOff x="0" y="0"/>
          <a:chExt cx="0" cy="0"/>
        </a:xfrm>
      </p:grpSpPr>
      <p:pic>
        <p:nvPicPr>
          <p:cNvPr id="286" name="Graphic 285">
            <a:extLst>
              <a:ext uri="{FF2B5EF4-FFF2-40B4-BE49-F238E27FC236}">
                <a16:creationId xmlns:a16="http://schemas.microsoft.com/office/drawing/2014/main" id="{4013C738-DD97-6098-5C6E-69C6DA8745C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B71230B-9536-B5A5-160D-DBECD2D263EE}"/>
              </a:ext>
            </a:extLst>
          </p:cNvPr>
          <p:cNvSpPr>
            <a:spLocks noGrp="1"/>
          </p:cNvSpPr>
          <p:nvPr>
            <p:ph type="title" hasCustomPrompt="1"/>
          </p:nvPr>
        </p:nvSpPr>
        <p:spPr>
          <a:xfrm>
            <a:off x="573157" y="2624569"/>
            <a:ext cx="11045686" cy="498598"/>
          </a:xfrm>
        </p:spPr>
        <p:txBody>
          <a:bodyPr anchor="t" anchorCtr="0">
            <a:noAutofit/>
          </a:bodyPr>
          <a:lstStyle>
            <a:lvl1pPr algn="ctr">
              <a:defRPr sz="3600">
                <a:solidFill>
                  <a:schemeClr val="bg1"/>
                </a:solidFill>
              </a:defRPr>
            </a:lvl1pPr>
          </a:lstStyle>
          <a:p>
            <a:r>
              <a:rPr lang="en-US" dirty="0"/>
              <a:t>One-sentence headline stating the main takeaway</a:t>
            </a:r>
          </a:p>
        </p:txBody>
      </p:sp>
      <p:sp>
        <p:nvSpPr>
          <p:cNvPr id="320" name="Text Placeholder 368">
            <a:extLst>
              <a:ext uri="{FF2B5EF4-FFF2-40B4-BE49-F238E27FC236}">
                <a16:creationId xmlns:a16="http://schemas.microsoft.com/office/drawing/2014/main" id="{EE706859-C661-2A5C-56D3-6BE7DBBC71DD}"/>
              </a:ext>
            </a:extLst>
          </p:cNvPr>
          <p:cNvSpPr>
            <a:spLocks noGrp="1"/>
          </p:cNvSpPr>
          <p:nvPr>
            <p:ph type="body" sz="quarter" idx="18" hasCustomPrompt="1"/>
          </p:nvPr>
        </p:nvSpPr>
        <p:spPr>
          <a:xfrm>
            <a:off x="556069" y="3774422"/>
            <a:ext cx="11062774" cy="249299"/>
          </a:xfrm>
        </p:spPr>
        <p:txBody>
          <a:bodyPr anchor="t" anchorCtr="0">
            <a:noAutofit/>
          </a:bodyPr>
          <a:lstStyle>
            <a:lvl1pPr marL="0" indent="0" algn="ctr">
              <a:spcBef>
                <a:spcPts val="1200"/>
              </a:spcBef>
              <a:spcAft>
                <a:spcPts val="60"/>
              </a:spcAft>
              <a:buNone/>
              <a:defRPr sz="1800" b="0" i="0">
                <a:solidFill>
                  <a:schemeClr val="bg1"/>
                </a:solidFill>
                <a:latin typeface="Roboto Light" panose="02000000000000000000" pitchFamily="2" charset="0"/>
                <a:ea typeface="Roboto Light" panose="02000000000000000000" pitchFamily="2" charset="0"/>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One-sentence connected to the main takeaway</a:t>
            </a:r>
          </a:p>
        </p:txBody>
      </p:sp>
      <p:sp>
        <p:nvSpPr>
          <p:cNvPr id="3" name="Rectangle 2">
            <a:extLst>
              <a:ext uri="{FF2B5EF4-FFF2-40B4-BE49-F238E27FC236}">
                <a16:creationId xmlns:a16="http://schemas.microsoft.com/office/drawing/2014/main" id="{297D526D-05AB-C716-46F5-6CDC1D14E2ED}"/>
              </a:ext>
            </a:extLst>
          </p:cNvPr>
          <p:cNvSpPr/>
          <p:nvPr userDrawn="1"/>
        </p:nvSpPr>
        <p:spPr>
          <a:xfrm>
            <a:off x="5668818" y="3393042"/>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a:p>
        </p:txBody>
      </p:sp>
      <p:sp>
        <p:nvSpPr>
          <p:cNvPr id="6" name="Rectangle 6">
            <a:extLst>
              <a:ext uri="{FF2B5EF4-FFF2-40B4-BE49-F238E27FC236}">
                <a16:creationId xmlns:a16="http://schemas.microsoft.com/office/drawing/2014/main" id="{A6C5D6D4-E7B7-6C45-59D0-554A5C06715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pic>
        <p:nvPicPr>
          <p:cNvPr id="5" name="Picture 4" descr="A black and white logo&#10;&#10;Description automatically generated">
            <a:extLst>
              <a:ext uri="{FF2B5EF4-FFF2-40B4-BE49-F238E27FC236}">
                <a16:creationId xmlns:a16="http://schemas.microsoft.com/office/drawing/2014/main" id="{C4160207-F810-64DB-E93C-24852F0391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Tree>
    <p:extLst>
      <p:ext uri="{BB962C8B-B14F-4D97-AF65-F5344CB8AC3E}">
        <p14:creationId xmlns:p14="http://schemas.microsoft.com/office/powerpoint/2010/main" val="24314475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Gradient">
    <p:spTree>
      <p:nvGrpSpPr>
        <p:cNvPr id="1" name=""/>
        <p:cNvGrpSpPr/>
        <p:nvPr/>
      </p:nvGrpSpPr>
      <p:grpSpPr>
        <a:xfrm>
          <a:off x="0" y="0"/>
          <a:ext cx="0" cy="0"/>
          <a:chOff x="0" y="0"/>
          <a:chExt cx="0" cy="0"/>
        </a:xfrm>
      </p:grpSpPr>
      <p:pic>
        <p:nvPicPr>
          <p:cNvPr id="286" name="Graphic 285">
            <a:extLst>
              <a:ext uri="{FF2B5EF4-FFF2-40B4-BE49-F238E27FC236}">
                <a16:creationId xmlns:a16="http://schemas.microsoft.com/office/drawing/2014/main" id="{4013C738-DD97-6098-5C6E-69C6DA8745C1}"/>
              </a:ext>
            </a:extLst>
          </p:cNvPr>
          <p:cNvPicPr>
            <a:picLocks noChangeAspect="1"/>
          </p:cNvPicPr>
          <p:nvPr userDrawn="1"/>
        </p:nvPicPr>
        <p:blipFill>
          <a:blip r:embed="rId2"/>
          <a:srcRect/>
          <a:stretch/>
        </p:blipFill>
        <p:spPr>
          <a:xfrm>
            <a:off x="0" y="0"/>
            <a:ext cx="12192000" cy="6858000"/>
          </a:xfrm>
          <a:prstGeom prst="rect">
            <a:avLst/>
          </a:prstGeom>
        </p:spPr>
      </p:pic>
      <p:sp>
        <p:nvSpPr>
          <p:cNvPr id="6" name="Rectangle 6">
            <a:extLst>
              <a:ext uri="{FF2B5EF4-FFF2-40B4-BE49-F238E27FC236}">
                <a16:creationId xmlns:a16="http://schemas.microsoft.com/office/drawing/2014/main" id="{A6C5D6D4-E7B7-6C45-59D0-554A5C06715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
        <p:nvSpPr>
          <p:cNvPr id="5" name="Title 1">
            <a:extLst>
              <a:ext uri="{FF2B5EF4-FFF2-40B4-BE49-F238E27FC236}">
                <a16:creationId xmlns:a16="http://schemas.microsoft.com/office/drawing/2014/main" id="{96029C52-FEBA-E897-C815-3A6283D168D2}"/>
              </a:ext>
            </a:extLst>
          </p:cNvPr>
          <p:cNvSpPr>
            <a:spLocks noGrp="1"/>
          </p:cNvSpPr>
          <p:nvPr>
            <p:ph type="title" hasCustomPrompt="1"/>
          </p:nvPr>
        </p:nvSpPr>
        <p:spPr>
          <a:xfrm>
            <a:off x="314692" y="365125"/>
            <a:ext cx="11492432" cy="886397"/>
          </a:xfrm>
        </p:spPr>
        <p:txBody>
          <a:bodyPr/>
          <a:lstStyle>
            <a:lvl1pPr>
              <a:defRPr>
                <a:solidFill>
                  <a:schemeClr val="bg1"/>
                </a:solidFill>
              </a:defRPr>
            </a:lvl1pPr>
          </a:lstStyle>
          <a:p>
            <a:r>
              <a:rPr lang="en-US" dirty="0"/>
              <a:t>One-sentence headline stating the main takeaway message for the slide; no longer than two lines </a:t>
            </a:r>
          </a:p>
        </p:txBody>
      </p:sp>
      <p:pic>
        <p:nvPicPr>
          <p:cNvPr id="2" name="Picture 1" descr="A black and white logo&#10;&#10;Description automatically generated">
            <a:extLst>
              <a:ext uri="{FF2B5EF4-FFF2-40B4-BE49-F238E27FC236}">
                <a16:creationId xmlns:a16="http://schemas.microsoft.com/office/drawing/2014/main" id="{EE48691B-0EBE-7567-642E-FC72C179585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Tree>
    <p:extLst>
      <p:ext uri="{BB962C8B-B14F-4D97-AF65-F5344CB8AC3E}">
        <p14:creationId xmlns:p14="http://schemas.microsoft.com/office/powerpoint/2010/main" val="34417833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4167105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05791-4F91-34B2-5F77-014A7A421E14}"/>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1268E7B4-2380-B18C-C8C1-09BD437D6B16}"/>
              </a:ext>
            </a:extLst>
          </p:cNvPr>
          <p:cNvSpPr>
            <a:spLocks noGrp="1"/>
          </p:cNvSpPr>
          <p:nvPr>
            <p:ph idx="1" hasCustomPrompt="1"/>
          </p:nvPr>
        </p:nvSpPr>
        <p:spPr>
          <a:xfrm>
            <a:off x="314692" y="1825625"/>
            <a:ext cx="11315194" cy="4061829"/>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Tree>
    <p:extLst>
      <p:ext uri="{BB962C8B-B14F-4D97-AF65-F5344CB8AC3E}">
        <p14:creationId xmlns:p14="http://schemas.microsoft.com/office/powerpoint/2010/main" val="939848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 Standard">
    <p:spTree>
      <p:nvGrpSpPr>
        <p:cNvPr id="1" name=""/>
        <p:cNvGrpSpPr/>
        <p:nvPr/>
      </p:nvGrpSpPr>
      <p:grpSpPr>
        <a:xfrm>
          <a:off x="0" y="0"/>
          <a:ext cx="0" cy="0"/>
          <a:chOff x="0" y="0"/>
          <a:chExt cx="0" cy="0"/>
        </a:xfrm>
      </p:grpSpPr>
      <p:pic>
        <p:nvPicPr>
          <p:cNvPr id="2" name="Picture 1" descr="A high angle view of a city&#10;&#10;Description automatically generated">
            <a:extLst>
              <a:ext uri="{FF2B5EF4-FFF2-40B4-BE49-F238E27FC236}">
                <a16:creationId xmlns:a16="http://schemas.microsoft.com/office/drawing/2014/main" id="{01F17512-BEEB-E940-3B9F-9FDBDB21217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CA49EAE8-262C-D20D-80FF-4279961B7DBA}"/>
              </a:ext>
            </a:extLst>
          </p:cNvPr>
          <p:cNvSpPr/>
          <p:nvPr userDrawn="1"/>
        </p:nvSpPr>
        <p:spPr>
          <a:xfrm>
            <a:off x="896615" y="843778"/>
            <a:ext cx="5199385" cy="5199385"/>
          </a:xfrm>
          <a:prstGeom prst="rect">
            <a:avLst/>
          </a:prstGeom>
          <a:solidFill>
            <a:schemeClr val="bg1">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endParaRPr>
          </a:p>
        </p:txBody>
      </p:sp>
      <p:sp>
        <p:nvSpPr>
          <p:cNvPr id="1989" name="Title 1">
            <a:extLst>
              <a:ext uri="{FF2B5EF4-FFF2-40B4-BE49-F238E27FC236}">
                <a16:creationId xmlns:a16="http://schemas.microsoft.com/office/drawing/2014/main" id="{4E63AC8A-1BE4-CC0D-A87D-57B11478230B}"/>
              </a:ext>
            </a:extLst>
          </p:cNvPr>
          <p:cNvSpPr>
            <a:spLocks noGrp="1"/>
          </p:cNvSpPr>
          <p:nvPr>
            <p:ph type="ctrTitle" hasCustomPrompt="1"/>
          </p:nvPr>
        </p:nvSpPr>
        <p:spPr>
          <a:xfrm>
            <a:off x="1215450" y="2254309"/>
            <a:ext cx="4517136" cy="997196"/>
          </a:xfrm>
        </p:spPr>
        <p:txBody>
          <a:bodyPr wrap="square" anchor="t" anchorCtr="0">
            <a:noAutofit/>
          </a:bodyPr>
          <a:lstStyle>
            <a:lvl1pPr algn="l">
              <a:spcBef>
                <a:spcPts val="1200"/>
              </a:spcBef>
              <a:spcAft>
                <a:spcPts val="60"/>
              </a:spcAft>
              <a:defRPr sz="3600" b="1">
                <a:solidFill>
                  <a:schemeClr val="tx1"/>
                </a:solidFill>
              </a:defRPr>
            </a:lvl1pPr>
          </a:lstStyle>
          <a:p>
            <a:r>
              <a:rPr lang="en-US" dirty="0"/>
              <a:t>Presentation Title (Text size no larger than 32pt)</a:t>
            </a:r>
          </a:p>
        </p:txBody>
      </p:sp>
      <p:sp>
        <p:nvSpPr>
          <p:cNvPr id="1990" name="Subtitle 2">
            <a:extLst>
              <a:ext uri="{FF2B5EF4-FFF2-40B4-BE49-F238E27FC236}">
                <a16:creationId xmlns:a16="http://schemas.microsoft.com/office/drawing/2014/main" id="{2FDEC7A3-8D58-3E27-DFCC-68F1F758C82C}"/>
              </a:ext>
            </a:extLst>
          </p:cNvPr>
          <p:cNvSpPr>
            <a:spLocks noGrp="1"/>
          </p:cNvSpPr>
          <p:nvPr>
            <p:ph type="subTitle" idx="1" hasCustomPrompt="1"/>
          </p:nvPr>
        </p:nvSpPr>
        <p:spPr>
          <a:xfrm>
            <a:off x="1215450" y="4031052"/>
            <a:ext cx="4517136" cy="193899"/>
          </a:xfrm>
        </p:spPr>
        <p:txBody>
          <a:bodyPr wrap="square" anchor="t" anchorCtr="0">
            <a:noAutofit/>
          </a:bodyPr>
          <a:lstStyle>
            <a:lvl1pPr marL="0" indent="0" algn="l">
              <a:spcBef>
                <a:spcPts val="1200"/>
              </a:spcBef>
              <a:spcAft>
                <a:spcPts val="60"/>
              </a:spcAft>
              <a:buNone/>
              <a:defRPr sz="1400" b="1"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91" name="Text Placeholder 1961">
            <a:extLst>
              <a:ext uri="{FF2B5EF4-FFF2-40B4-BE49-F238E27FC236}">
                <a16:creationId xmlns:a16="http://schemas.microsoft.com/office/drawing/2014/main" id="{F290C317-5693-2190-DC6C-B1FBB50E65B2}"/>
              </a:ext>
            </a:extLst>
          </p:cNvPr>
          <p:cNvSpPr>
            <a:spLocks noGrp="1"/>
          </p:cNvSpPr>
          <p:nvPr>
            <p:ph type="body" sz="quarter" idx="14" hasCustomPrompt="1"/>
          </p:nvPr>
        </p:nvSpPr>
        <p:spPr>
          <a:xfrm>
            <a:off x="1215450" y="1934670"/>
            <a:ext cx="4517136" cy="193899"/>
          </a:xfrm>
        </p:spPr>
        <p:txBody>
          <a:bodyPr wrap="square" anchor="t" anchorCtr="0">
            <a:noAutofit/>
          </a:bodyPr>
          <a:lstStyle>
            <a:lvl1pPr marL="0" indent="0" algn="l">
              <a:spcBef>
                <a:spcPts val="1200"/>
              </a:spcBef>
              <a:spcAft>
                <a:spcPts val="60"/>
              </a:spcAft>
              <a:buNone/>
              <a:defRPr sz="1400" b="0" i="0" spc="150" baseline="0">
                <a:solidFill>
                  <a:schemeClr val="tx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92" name="Text Placeholder 1963">
            <a:extLst>
              <a:ext uri="{FF2B5EF4-FFF2-40B4-BE49-F238E27FC236}">
                <a16:creationId xmlns:a16="http://schemas.microsoft.com/office/drawing/2014/main" id="{69307D98-0D2A-6367-B886-8BC3DE78A926}"/>
              </a:ext>
            </a:extLst>
          </p:cNvPr>
          <p:cNvSpPr>
            <a:spLocks noGrp="1"/>
          </p:cNvSpPr>
          <p:nvPr>
            <p:ph type="body" sz="quarter" idx="15" hasCustomPrompt="1"/>
          </p:nvPr>
        </p:nvSpPr>
        <p:spPr>
          <a:xfrm>
            <a:off x="1215450" y="4383195"/>
            <a:ext cx="4517136" cy="332399"/>
          </a:xfrm>
        </p:spPr>
        <p:txBody>
          <a:bodyPr wrap="square" anchor="t" anchorCtr="0">
            <a:noAutofit/>
          </a:bodyPr>
          <a:lstStyle>
            <a:lvl1pPr marL="0" indent="0" algn="l">
              <a:spcBef>
                <a:spcPts val="1200"/>
              </a:spcBef>
              <a:spcAft>
                <a:spcPts val="60"/>
              </a:spcAft>
              <a:buNone/>
              <a:defRPr sz="2400" b="0" i="0">
                <a:solidFill>
                  <a:schemeClr val="tx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1993" name="Rectangle 1992">
            <a:extLst>
              <a:ext uri="{FF2B5EF4-FFF2-40B4-BE49-F238E27FC236}">
                <a16:creationId xmlns:a16="http://schemas.microsoft.com/office/drawing/2014/main" id="{75F67FD0-9510-D988-3837-38FD99E6DD28}"/>
              </a:ext>
            </a:extLst>
          </p:cNvPr>
          <p:cNvSpPr/>
          <p:nvPr userDrawn="1"/>
        </p:nvSpPr>
        <p:spPr>
          <a:xfrm>
            <a:off x="1215450" y="3780792"/>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74748"/>
              </a:solidFill>
            </a:endParaRPr>
          </a:p>
        </p:txBody>
      </p:sp>
      <p:sp>
        <p:nvSpPr>
          <p:cNvPr id="1994" name="Text Placeholder 47">
            <a:extLst>
              <a:ext uri="{FF2B5EF4-FFF2-40B4-BE49-F238E27FC236}">
                <a16:creationId xmlns:a16="http://schemas.microsoft.com/office/drawing/2014/main" id="{CE691B96-E32E-F7AA-D0A1-ACAFF2C96FA9}"/>
              </a:ext>
            </a:extLst>
          </p:cNvPr>
          <p:cNvSpPr>
            <a:spLocks noGrp="1"/>
          </p:cNvSpPr>
          <p:nvPr>
            <p:ph type="body" sz="quarter" idx="17" hasCustomPrompt="1"/>
          </p:nvPr>
        </p:nvSpPr>
        <p:spPr>
          <a:xfrm>
            <a:off x="1215450" y="4798918"/>
            <a:ext cx="4517136" cy="246221"/>
          </a:xfrm>
        </p:spPr>
        <p:txBody>
          <a:bodyPr wrap="square" anchor="t" anchorCtr="0">
            <a:noAutofit/>
          </a:bodyPr>
          <a:lstStyle>
            <a:lvl1pPr marL="0" indent="0" algn="l">
              <a:lnSpc>
                <a:spcPct val="100000"/>
              </a:lnSpc>
              <a:spcBef>
                <a:spcPts val="1200"/>
              </a:spcBef>
              <a:spcAft>
                <a:spcPts val="60"/>
              </a:spcAft>
              <a:buNone/>
              <a:defRPr sz="1600" b="0" i="0">
                <a:solidFill>
                  <a:schemeClr val="tx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grpSp>
        <p:nvGrpSpPr>
          <p:cNvPr id="1995" name="Group 1994">
            <a:extLst>
              <a:ext uri="{FF2B5EF4-FFF2-40B4-BE49-F238E27FC236}">
                <a16:creationId xmlns:a16="http://schemas.microsoft.com/office/drawing/2014/main" id="{1F4B6682-1CD5-4D07-BAEB-03195C2FB91D}"/>
              </a:ext>
            </a:extLst>
          </p:cNvPr>
          <p:cNvGrpSpPr/>
          <p:nvPr userDrawn="1"/>
        </p:nvGrpSpPr>
        <p:grpSpPr>
          <a:xfrm>
            <a:off x="1168862" y="5406470"/>
            <a:ext cx="4834263" cy="369332"/>
            <a:chOff x="1168862" y="5508070"/>
            <a:chExt cx="4834263" cy="369332"/>
          </a:xfrm>
        </p:grpSpPr>
        <p:pic>
          <p:nvPicPr>
            <p:cNvPr id="1996" name="Picture 1995">
              <a:extLst>
                <a:ext uri="{FF2B5EF4-FFF2-40B4-BE49-F238E27FC236}">
                  <a16:creationId xmlns:a16="http://schemas.microsoft.com/office/drawing/2014/main" id="{E499D9F2-455D-24ED-C934-5DC3E3908EC6}"/>
                </a:ext>
              </a:extLst>
            </p:cNvPr>
            <p:cNvPicPr>
              <a:picLocks noChangeAspect="1"/>
            </p:cNvPicPr>
            <p:nvPr userDrawn="1"/>
          </p:nvPicPr>
          <p:blipFill>
            <a:blip r:embed="rId3"/>
            <a:stretch>
              <a:fillRect/>
            </a:stretch>
          </p:blipFill>
          <p:spPr>
            <a:xfrm>
              <a:off x="1168862" y="5508070"/>
              <a:ext cx="1311127" cy="316213"/>
            </a:xfrm>
            <a:prstGeom prst="rect">
              <a:avLst/>
            </a:prstGeom>
          </p:spPr>
        </p:pic>
        <p:sp>
          <p:nvSpPr>
            <p:cNvPr id="1997" name="TextBox 1996">
              <a:extLst>
                <a:ext uri="{FF2B5EF4-FFF2-40B4-BE49-F238E27FC236}">
                  <a16:creationId xmlns:a16="http://schemas.microsoft.com/office/drawing/2014/main" id="{94A5DA57-E73A-E843-58FE-CFA5666E7A14}"/>
                </a:ext>
              </a:extLst>
            </p:cNvPr>
            <p:cNvSpPr txBox="1"/>
            <p:nvPr userDrawn="1"/>
          </p:nvSpPr>
          <p:spPr>
            <a:xfrm>
              <a:off x="2561071" y="5508070"/>
              <a:ext cx="3442054" cy="369332"/>
            </a:xfrm>
            <a:prstGeom prst="rect">
              <a:avLst/>
            </a:prstGeom>
            <a:noFill/>
          </p:spPr>
          <p:txBody>
            <a:bodyPr wrap="square" rtlCol="0">
              <a:spAutoFit/>
            </a:bodyPr>
            <a:lstStyle/>
            <a:p>
              <a:r>
                <a:rPr lang="en-US" sz="900" b="0" dirty="0">
                  <a:solidFill>
                    <a:schemeClr val="tx1"/>
                  </a:solidFill>
                  <a:latin typeface="Roboto" panose="02000000000000000000" pitchFamily="2" charset="0"/>
                  <a:ea typeface="Roboto" panose="02000000000000000000" pitchFamily="2" charset="0"/>
                </a:rPr>
                <a:t>ORNL IS MANAGED BY UT-BATTELLE LLC </a:t>
              </a:r>
              <a:br>
                <a:rPr lang="en-US" sz="900" b="0" dirty="0">
                  <a:solidFill>
                    <a:schemeClr val="tx1"/>
                  </a:solidFill>
                  <a:latin typeface="Roboto" panose="02000000000000000000" pitchFamily="2" charset="0"/>
                  <a:ea typeface="Roboto" panose="02000000000000000000" pitchFamily="2" charset="0"/>
                </a:rPr>
              </a:br>
              <a:r>
                <a:rPr lang="en-US" sz="900" b="0" dirty="0">
                  <a:solidFill>
                    <a:schemeClr val="tx1"/>
                  </a:solidFill>
                  <a:latin typeface="Roboto" panose="02000000000000000000" pitchFamily="2" charset="0"/>
                  <a:ea typeface="Roboto" panose="02000000000000000000" pitchFamily="2" charset="0"/>
                </a:rPr>
                <a:t>FOR THE US DEPARTMENT OF ENERGY</a:t>
              </a:r>
            </a:p>
          </p:txBody>
        </p:sp>
      </p:grpSp>
      <p:pic>
        <p:nvPicPr>
          <p:cNvPr id="5" name="Graphic 4">
            <a:extLst>
              <a:ext uri="{FF2B5EF4-FFF2-40B4-BE49-F238E27FC236}">
                <a16:creationId xmlns:a16="http://schemas.microsoft.com/office/drawing/2014/main" id="{31D47623-818A-705B-B821-F058B0BC952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28108" y="1141396"/>
            <a:ext cx="1780479" cy="428014"/>
          </a:xfrm>
          <a:prstGeom prst="rect">
            <a:avLst/>
          </a:prstGeom>
        </p:spPr>
      </p:pic>
    </p:spTree>
    <p:extLst>
      <p:ext uri="{BB962C8B-B14F-4D97-AF65-F5344CB8AC3E}">
        <p14:creationId xmlns:p14="http://schemas.microsoft.com/office/powerpoint/2010/main" val="28635897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1825625"/>
            <a:ext cx="5563532" cy="4131422"/>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
        <p:nvSpPr>
          <p:cNvPr id="4" name="Content Placeholder 3">
            <a:extLst>
              <a:ext uri="{FF2B5EF4-FFF2-40B4-BE49-F238E27FC236}">
                <a16:creationId xmlns:a16="http://schemas.microsoft.com/office/drawing/2014/main" id="{F8961C74-5281-AA62-3E0D-EBE314E66ADF}"/>
              </a:ext>
            </a:extLst>
          </p:cNvPr>
          <p:cNvSpPr>
            <a:spLocks noGrp="1"/>
          </p:cNvSpPr>
          <p:nvPr>
            <p:ph sz="half" idx="2" hasCustomPrompt="1"/>
          </p:nvPr>
        </p:nvSpPr>
        <p:spPr>
          <a:xfrm>
            <a:off x="6243592" y="1825625"/>
            <a:ext cx="5563532" cy="4131422"/>
          </a:xfrm>
        </p:spPr>
        <p:txBody>
          <a:bodyPr/>
          <a:lstStyle>
            <a:lvl1pPr marL="0" indent="0">
              <a:spcBef>
                <a:spcPts val="1200"/>
              </a:spcBef>
              <a:buNone/>
              <a:defRPr sz="1800"/>
            </a:lvl1pPr>
          </a:lstStyle>
          <a:p>
            <a:r>
              <a:rPr lang="en-US" dirty="0"/>
              <a:t>Supporting point 1</a:t>
            </a:r>
            <a:br>
              <a:rPr lang="en-US" dirty="0"/>
            </a:br>
            <a:r>
              <a:rPr lang="en-US" dirty="0"/>
              <a:t>Supporting point 2</a:t>
            </a:r>
            <a:br>
              <a:rPr lang="en-US" dirty="0"/>
            </a:br>
            <a:r>
              <a:rPr lang="en-US" dirty="0"/>
              <a:t>Supporting point 3</a:t>
            </a:r>
          </a:p>
        </p:txBody>
      </p:sp>
      <p:sp>
        <p:nvSpPr>
          <p:cNvPr id="6" name="Title 1">
            <a:extLst>
              <a:ext uri="{FF2B5EF4-FFF2-40B4-BE49-F238E27FC236}">
                <a16:creationId xmlns:a16="http://schemas.microsoft.com/office/drawing/2014/main" id="{97C102EF-A95D-C917-FF68-A16CB75B3C52}"/>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Tree>
    <p:extLst>
      <p:ext uri="{BB962C8B-B14F-4D97-AF65-F5344CB8AC3E}">
        <p14:creationId xmlns:p14="http://schemas.microsoft.com/office/powerpoint/2010/main" val="4248013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51529"/>
            <a:ext cx="5528426" cy="3805518"/>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4" name="Content Placeholder 3">
            <a:extLst>
              <a:ext uri="{FF2B5EF4-FFF2-40B4-BE49-F238E27FC236}">
                <a16:creationId xmlns:a16="http://schemas.microsoft.com/office/drawing/2014/main" id="{F8961C74-5281-AA62-3E0D-EBE314E66ADF}"/>
              </a:ext>
            </a:extLst>
          </p:cNvPr>
          <p:cNvSpPr>
            <a:spLocks noGrp="1"/>
          </p:cNvSpPr>
          <p:nvPr>
            <p:ph sz="half" idx="2" hasCustomPrompt="1"/>
          </p:nvPr>
        </p:nvSpPr>
        <p:spPr>
          <a:xfrm>
            <a:off x="6237905" y="2151529"/>
            <a:ext cx="5534113" cy="3805518"/>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solidFill>
                  <a:schemeClr val="tx1"/>
                </a:solidFill>
              </a:defRPr>
            </a:lvl5pPr>
          </a:lstStyle>
          <a:p>
            <a:r>
              <a:rPr lang="en-US" dirty="0"/>
              <a:t>Supporting point 1</a:t>
            </a:r>
            <a:br>
              <a:rPr lang="en-US" dirty="0"/>
            </a:br>
            <a:r>
              <a:rPr lang="en-US" dirty="0"/>
              <a:t>Supporting point 2</a:t>
            </a:r>
            <a:br>
              <a:rPr lang="en-US" dirty="0"/>
            </a:br>
            <a:r>
              <a:rPr lang="en-US" dirty="0"/>
              <a:t>Supporting point 3</a:t>
            </a:r>
          </a:p>
        </p:txBody>
      </p:sp>
      <p:sp>
        <p:nvSpPr>
          <p:cNvPr id="5" name="Text Placeholder 212">
            <a:extLst>
              <a:ext uri="{FF2B5EF4-FFF2-40B4-BE49-F238E27FC236}">
                <a16:creationId xmlns:a16="http://schemas.microsoft.com/office/drawing/2014/main" id="{E5D92591-51DF-3209-1704-154E381BA6FD}"/>
              </a:ext>
            </a:extLst>
          </p:cNvPr>
          <p:cNvSpPr>
            <a:spLocks noGrp="1"/>
          </p:cNvSpPr>
          <p:nvPr>
            <p:ph type="body" sz="quarter" idx="13" hasCustomPrompt="1"/>
          </p:nvPr>
        </p:nvSpPr>
        <p:spPr>
          <a:xfrm>
            <a:off x="314691" y="1636713"/>
            <a:ext cx="5534113"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1322623F-B85A-91ED-9131-7E60FBA08AAC}"/>
              </a:ext>
            </a:extLst>
          </p:cNvPr>
          <p:cNvSpPr>
            <a:spLocks noGrp="1"/>
          </p:cNvSpPr>
          <p:nvPr>
            <p:ph type="body" sz="quarter" idx="14" hasCustomPrompt="1"/>
          </p:nvPr>
        </p:nvSpPr>
        <p:spPr>
          <a:xfrm>
            <a:off x="6238429" y="1636672"/>
            <a:ext cx="5534113"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8754630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91870"/>
            <a:ext cx="3650690"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28" name="Content Placeholder 2">
            <a:extLst>
              <a:ext uri="{FF2B5EF4-FFF2-40B4-BE49-F238E27FC236}">
                <a16:creationId xmlns:a16="http://schemas.microsoft.com/office/drawing/2014/main" id="{91B561D3-B6AC-5C9F-026F-E37DD262A783}"/>
              </a:ext>
            </a:extLst>
          </p:cNvPr>
          <p:cNvSpPr>
            <a:spLocks noGrp="1"/>
          </p:cNvSpPr>
          <p:nvPr>
            <p:ph sz="half" idx="14" hasCustomPrompt="1"/>
          </p:nvPr>
        </p:nvSpPr>
        <p:spPr>
          <a:xfrm>
            <a:off x="4228076" y="2191870"/>
            <a:ext cx="3646421"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0" name="Content Placeholder 2">
            <a:extLst>
              <a:ext uri="{FF2B5EF4-FFF2-40B4-BE49-F238E27FC236}">
                <a16:creationId xmlns:a16="http://schemas.microsoft.com/office/drawing/2014/main" id="{0971FFF4-0C2D-A4E6-1474-3D6A4F0506DA}"/>
              </a:ext>
            </a:extLst>
          </p:cNvPr>
          <p:cNvSpPr>
            <a:spLocks noGrp="1"/>
          </p:cNvSpPr>
          <p:nvPr>
            <p:ph sz="half" idx="16" hasCustomPrompt="1"/>
          </p:nvPr>
        </p:nvSpPr>
        <p:spPr>
          <a:xfrm>
            <a:off x="8156060" y="2191870"/>
            <a:ext cx="3647391"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4" name="Text Placeholder 212">
            <a:extLst>
              <a:ext uri="{FF2B5EF4-FFF2-40B4-BE49-F238E27FC236}">
                <a16:creationId xmlns:a16="http://schemas.microsoft.com/office/drawing/2014/main" id="{0EDE83FF-6880-0C2B-F666-A52972148FBD}"/>
              </a:ext>
            </a:extLst>
          </p:cNvPr>
          <p:cNvSpPr>
            <a:spLocks noGrp="1"/>
          </p:cNvSpPr>
          <p:nvPr>
            <p:ph type="body" sz="quarter" idx="13" hasCustomPrompt="1"/>
          </p:nvPr>
        </p:nvSpPr>
        <p:spPr>
          <a:xfrm>
            <a:off x="314691"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5" name="Text Placeholder 212">
            <a:extLst>
              <a:ext uri="{FF2B5EF4-FFF2-40B4-BE49-F238E27FC236}">
                <a16:creationId xmlns:a16="http://schemas.microsoft.com/office/drawing/2014/main" id="{8CEEB1B0-74A1-A9A5-0E01-2E2E2380F2DF}"/>
              </a:ext>
            </a:extLst>
          </p:cNvPr>
          <p:cNvSpPr>
            <a:spLocks noGrp="1"/>
          </p:cNvSpPr>
          <p:nvPr>
            <p:ph type="body" sz="quarter" idx="15" hasCustomPrompt="1"/>
          </p:nvPr>
        </p:nvSpPr>
        <p:spPr>
          <a:xfrm>
            <a:off x="4231283"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1B1FC136-726A-E90A-AA01-55CC4CA7F5C6}"/>
              </a:ext>
            </a:extLst>
          </p:cNvPr>
          <p:cNvSpPr>
            <a:spLocks noGrp="1"/>
          </p:cNvSpPr>
          <p:nvPr>
            <p:ph type="body" sz="quarter" idx="17" hasCustomPrompt="1"/>
          </p:nvPr>
        </p:nvSpPr>
        <p:spPr>
          <a:xfrm>
            <a:off x="8159995" y="1636713"/>
            <a:ext cx="3646421"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1558005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column image">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2" y="365125"/>
            <a:ext cx="11685523" cy="917575"/>
          </a:xfrm>
        </p:spPr>
        <p:txBody>
          <a:bodyPr>
            <a:noAutofit/>
          </a:bodyPr>
          <a:lstStyle>
            <a:lvl1pPr>
              <a:defRPr b="1">
                <a:solidFill>
                  <a:schemeClr val="bg1"/>
                </a:solidFill>
              </a:defRPr>
            </a:lvl1pPr>
          </a:lstStyle>
          <a:p>
            <a:r>
              <a:rPr lang="en-US" dirty="0"/>
              <a:t>One-sentence headline stating the main takeaway message for the slide; no longer than two lines </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
        <p:nvSpPr>
          <p:cNvPr id="6" name="Picture Placeholder 360">
            <a:extLst>
              <a:ext uri="{FF2B5EF4-FFF2-40B4-BE49-F238E27FC236}">
                <a16:creationId xmlns:a16="http://schemas.microsoft.com/office/drawing/2014/main" id="{22CDA623-F17D-C055-60D8-139C9924BE30}"/>
              </a:ext>
            </a:extLst>
          </p:cNvPr>
          <p:cNvSpPr>
            <a:spLocks noGrp="1"/>
          </p:cNvSpPr>
          <p:nvPr>
            <p:ph type="pic" sz="quarter" idx="12"/>
          </p:nvPr>
        </p:nvSpPr>
        <p:spPr>
          <a:xfrm>
            <a:off x="1773908" y="1647919"/>
            <a:ext cx="2393950" cy="2393950"/>
          </a:xfrm>
          <a:solidFill>
            <a:schemeClr val="bg2"/>
          </a:solidFill>
        </p:spPr>
        <p:txBody>
          <a:bodyPr/>
          <a:lstStyle/>
          <a:p>
            <a:r>
              <a:rPr lang="en-US"/>
              <a:t>Click icon to add picture</a:t>
            </a:r>
            <a:endParaRPr lang="en-US" dirty="0"/>
          </a:p>
        </p:txBody>
      </p:sp>
      <p:sp>
        <p:nvSpPr>
          <p:cNvPr id="7" name="Picture Placeholder 360">
            <a:extLst>
              <a:ext uri="{FF2B5EF4-FFF2-40B4-BE49-F238E27FC236}">
                <a16:creationId xmlns:a16="http://schemas.microsoft.com/office/drawing/2014/main" id="{3347E071-335C-4249-3E65-B4125AADA3C2}"/>
              </a:ext>
            </a:extLst>
          </p:cNvPr>
          <p:cNvSpPr>
            <a:spLocks noGrp="1"/>
          </p:cNvSpPr>
          <p:nvPr>
            <p:ph type="pic" sz="quarter" idx="13"/>
          </p:nvPr>
        </p:nvSpPr>
        <p:spPr>
          <a:xfrm>
            <a:off x="4949380" y="1654993"/>
            <a:ext cx="2393950" cy="2393950"/>
          </a:xfrm>
          <a:solidFill>
            <a:schemeClr val="bg2"/>
          </a:solidFill>
        </p:spPr>
        <p:txBody>
          <a:bodyPr/>
          <a:lstStyle/>
          <a:p>
            <a:r>
              <a:rPr lang="en-US"/>
              <a:t>Click icon to add picture</a:t>
            </a:r>
          </a:p>
        </p:txBody>
      </p:sp>
      <p:sp>
        <p:nvSpPr>
          <p:cNvPr id="8" name="Picture Placeholder 360">
            <a:extLst>
              <a:ext uri="{FF2B5EF4-FFF2-40B4-BE49-F238E27FC236}">
                <a16:creationId xmlns:a16="http://schemas.microsoft.com/office/drawing/2014/main" id="{3FE91602-2738-A673-EBF8-A0ACA14E6531}"/>
              </a:ext>
            </a:extLst>
          </p:cNvPr>
          <p:cNvSpPr>
            <a:spLocks noGrp="1"/>
          </p:cNvSpPr>
          <p:nvPr>
            <p:ph type="pic" sz="quarter" idx="14"/>
          </p:nvPr>
        </p:nvSpPr>
        <p:spPr>
          <a:xfrm>
            <a:off x="8126285" y="1677066"/>
            <a:ext cx="2393950" cy="2393950"/>
          </a:xfrm>
          <a:solidFill>
            <a:schemeClr val="bg2"/>
          </a:solidFill>
        </p:spPr>
        <p:txBody>
          <a:bodyPr/>
          <a:lstStyle/>
          <a:p>
            <a:r>
              <a:rPr lang="en-US"/>
              <a:t>Click icon to add picture</a:t>
            </a:r>
          </a:p>
        </p:txBody>
      </p:sp>
      <p:sp>
        <p:nvSpPr>
          <p:cNvPr id="9" name="Text Placeholder 364">
            <a:extLst>
              <a:ext uri="{FF2B5EF4-FFF2-40B4-BE49-F238E27FC236}">
                <a16:creationId xmlns:a16="http://schemas.microsoft.com/office/drawing/2014/main" id="{9403276D-5FB8-BD3C-65B5-24E0F431ACF3}"/>
              </a:ext>
            </a:extLst>
          </p:cNvPr>
          <p:cNvSpPr>
            <a:spLocks noGrp="1"/>
          </p:cNvSpPr>
          <p:nvPr>
            <p:ph type="body" sz="quarter" idx="15" hasCustomPrompt="1"/>
          </p:nvPr>
        </p:nvSpPr>
        <p:spPr>
          <a:xfrm>
            <a:off x="1773238"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1</a:t>
            </a:r>
          </a:p>
        </p:txBody>
      </p:sp>
      <p:sp>
        <p:nvSpPr>
          <p:cNvPr id="10" name="Text Placeholder 364">
            <a:extLst>
              <a:ext uri="{FF2B5EF4-FFF2-40B4-BE49-F238E27FC236}">
                <a16:creationId xmlns:a16="http://schemas.microsoft.com/office/drawing/2014/main" id="{DEAD8E05-AA79-AD7E-E31D-26EE870F8371}"/>
              </a:ext>
            </a:extLst>
          </p:cNvPr>
          <p:cNvSpPr>
            <a:spLocks noGrp="1"/>
          </p:cNvSpPr>
          <p:nvPr>
            <p:ph type="body" sz="quarter" idx="16" hasCustomPrompt="1"/>
          </p:nvPr>
        </p:nvSpPr>
        <p:spPr>
          <a:xfrm>
            <a:off x="4949380"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2</a:t>
            </a:r>
          </a:p>
        </p:txBody>
      </p:sp>
      <p:sp>
        <p:nvSpPr>
          <p:cNvPr id="11" name="Text Placeholder 364">
            <a:extLst>
              <a:ext uri="{FF2B5EF4-FFF2-40B4-BE49-F238E27FC236}">
                <a16:creationId xmlns:a16="http://schemas.microsoft.com/office/drawing/2014/main" id="{A7759041-293D-A1CE-7012-E2391337B1E4}"/>
              </a:ext>
            </a:extLst>
          </p:cNvPr>
          <p:cNvSpPr>
            <a:spLocks noGrp="1"/>
          </p:cNvSpPr>
          <p:nvPr>
            <p:ph type="body" sz="quarter" idx="17" hasCustomPrompt="1"/>
          </p:nvPr>
        </p:nvSpPr>
        <p:spPr>
          <a:xfrm>
            <a:off x="8126285"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3</a:t>
            </a:r>
          </a:p>
        </p:txBody>
      </p:sp>
      <p:pic>
        <p:nvPicPr>
          <p:cNvPr id="5" name="Picture 4" descr="A black and white logo&#10;&#10;Description automatically generated">
            <a:extLst>
              <a:ext uri="{FF2B5EF4-FFF2-40B4-BE49-F238E27FC236}">
                <a16:creationId xmlns:a16="http://schemas.microsoft.com/office/drawing/2014/main" id="{F7574EAE-8C70-4CF9-9B51-C268B6A02F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Tree>
    <p:extLst>
      <p:ext uri="{BB962C8B-B14F-4D97-AF65-F5344CB8AC3E}">
        <p14:creationId xmlns:p14="http://schemas.microsoft.com/office/powerpoint/2010/main" val="38512499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column-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2" y="365125"/>
            <a:ext cx="11492432" cy="886397"/>
          </a:xfrm>
        </p:spPr>
        <p:txBody>
          <a:bodyPr>
            <a:noAutofit/>
          </a:bodyPr>
          <a:lstStyle>
            <a:lvl1pPr>
              <a:defRPr>
                <a:solidFill>
                  <a:schemeClr val="tx1"/>
                </a:solidFill>
              </a:defRPr>
            </a:lvl1pPr>
          </a:lstStyle>
          <a:p>
            <a:r>
              <a:rPr lang="en-US" dirty="0"/>
              <a:t>One-sentence headline stating the main takeaway message for the slide; no longer than two lines </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2" y="2191870"/>
            <a:ext cx="2743968"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28" name="Content Placeholder 2">
            <a:extLst>
              <a:ext uri="{FF2B5EF4-FFF2-40B4-BE49-F238E27FC236}">
                <a16:creationId xmlns:a16="http://schemas.microsoft.com/office/drawing/2014/main" id="{91B561D3-B6AC-5C9F-026F-E37DD262A783}"/>
              </a:ext>
            </a:extLst>
          </p:cNvPr>
          <p:cNvSpPr>
            <a:spLocks noGrp="1"/>
          </p:cNvSpPr>
          <p:nvPr>
            <p:ph sz="half" idx="14" hasCustomPrompt="1"/>
          </p:nvPr>
        </p:nvSpPr>
        <p:spPr>
          <a:xfrm>
            <a:off x="3237701" y="2191870"/>
            <a:ext cx="2740760"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0" name="Content Placeholder 2">
            <a:extLst>
              <a:ext uri="{FF2B5EF4-FFF2-40B4-BE49-F238E27FC236}">
                <a16:creationId xmlns:a16="http://schemas.microsoft.com/office/drawing/2014/main" id="{0971FFF4-0C2D-A4E6-1474-3D6A4F0506DA}"/>
              </a:ext>
            </a:extLst>
          </p:cNvPr>
          <p:cNvSpPr>
            <a:spLocks noGrp="1"/>
          </p:cNvSpPr>
          <p:nvPr>
            <p:ph sz="half" idx="16" hasCustomPrompt="1"/>
          </p:nvPr>
        </p:nvSpPr>
        <p:spPr>
          <a:xfrm>
            <a:off x="6144032" y="2191870"/>
            <a:ext cx="2741489"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3432" name="Content Placeholder 2">
            <a:extLst>
              <a:ext uri="{FF2B5EF4-FFF2-40B4-BE49-F238E27FC236}">
                <a16:creationId xmlns:a16="http://schemas.microsoft.com/office/drawing/2014/main" id="{13E0DCF4-21AE-4C71-696D-13E98DC66059}"/>
              </a:ext>
            </a:extLst>
          </p:cNvPr>
          <p:cNvSpPr>
            <a:spLocks noGrp="1"/>
          </p:cNvSpPr>
          <p:nvPr>
            <p:ph sz="half" idx="18" hasCustomPrompt="1"/>
          </p:nvPr>
        </p:nvSpPr>
        <p:spPr>
          <a:xfrm>
            <a:off x="9069571" y="2191870"/>
            <a:ext cx="2737553" cy="3617259"/>
          </a:xfrm>
        </p:spPr>
        <p:txBody>
          <a:bodyPr lIns="182880" tIns="91440" rIns="91440" bIns="91440">
            <a:noAutofit/>
          </a:bodyPr>
          <a:lstStyle>
            <a:lvl1pPr marL="0" indent="0">
              <a:spcBef>
                <a:spcPts val="1200"/>
              </a:spcBef>
              <a:spcAft>
                <a:spcPts val="60"/>
              </a:spcAft>
              <a:buNone/>
              <a:defRPr sz="1600">
                <a:solidFill>
                  <a:schemeClr val="tx1"/>
                </a:solidFill>
              </a:defRPr>
            </a:lvl1pPr>
            <a:lvl2pPr>
              <a:spcBef>
                <a:spcPts val="1200"/>
              </a:spcBef>
              <a:spcAft>
                <a:spcPts val="60"/>
              </a:spcAft>
              <a:defRPr sz="1600">
                <a:solidFill>
                  <a:schemeClr val="tx1"/>
                </a:solidFill>
              </a:defRPr>
            </a:lvl2pPr>
            <a:lvl3pPr>
              <a:spcBef>
                <a:spcPts val="1200"/>
              </a:spcBef>
              <a:spcAft>
                <a:spcPts val="60"/>
              </a:spcAft>
              <a:defRPr sz="1600">
                <a:solidFill>
                  <a:schemeClr val="tx1"/>
                </a:solidFill>
              </a:defRPr>
            </a:lvl3pPr>
            <a:lvl4pPr>
              <a:spcBef>
                <a:spcPts val="1200"/>
              </a:spcBef>
              <a:spcAft>
                <a:spcPts val="60"/>
              </a:spcAft>
              <a:defRPr sz="1600">
                <a:solidFill>
                  <a:schemeClr val="tx1"/>
                </a:solidFill>
              </a:defRPr>
            </a:lvl4pPr>
            <a:lvl5pPr>
              <a:spcBef>
                <a:spcPts val="1200"/>
              </a:spcBef>
              <a:spcAft>
                <a:spcPts val="60"/>
              </a:spcAft>
              <a:defRPr sz="1600"/>
            </a:lvl5pPr>
          </a:lstStyle>
          <a:p>
            <a:r>
              <a:rPr lang="en-US" dirty="0"/>
              <a:t>Supporting point 1</a:t>
            </a:r>
            <a:br>
              <a:rPr lang="en-US" dirty="0"/>
            </a:br>
            <a:r>
              <a:rPr lang="en-US" dirty="0"/>
              <a:t>Supporting point 2</a:t>
            </a:r>
            <a:br>
              <a:rPr lang="en-US" dirty="0"/>
            </a:br>
            <a:r>
              <a:rPr lang="en-US" dirty="0"/>
              <a:t>Supporting point 3</a:t>
            </a:r>
          </a:p>
        </p:txBody>
      </p:sp>
      <p:sp>
        <p:nvSpPr>
          <p:cNvPr id="4" name="Text Placeholder 212">
            <a:extLst>
              <a:ext uri="{FF2B5EF4-FFF2-40B4-BE49-F238E27FC236}">
                <a16:creationId xmlns:a16="http://schemas.microsoft.com/office/drawing/2014/main" id="{A8FB3702-489D-7133-5029-0EED83D74255}"/>
              </a:ext>
            </a:extLst>
          </p:cNvPr>
          <p:cNvSpPr>
            <a:spLocks noGrp="1"/>
          </p:cNvSpPr>
          <p:nvPr>
            <p:ph type="body" sz="quarter" idx="13" hasCustomPrompt="1"/>
          </p:nvPr>
        </p:nvSpPr>
        <p:spPr>
          <a:xfrm>
            <a:off x="314692" y="1636713"/>
            <a:ext cx="2740760" cy="433965"/>
          </a:xfrm>
          <a:solidFill>
            <a:schemeClr val="tx2"/>
          </a:solidFill>
        </p:spPr>
        <p:txBody>
          <a:bodyPr wrap="square" lIns="182880" tIns="91440" rIns="91440" bIns="91440">
            <a:sp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5" name="Text Placeholder 212">
            <a:extLst>
              <a:ext uri="{FF2B5EF4-FFF2-40B4-BE49-F238E27FC236}">
                <a16:creationId xmlns:a16="http://schemas.microsoft.com/office/drawing/2014/main" id="{A472ABD6-D4AF-51A3-D274-EB02E1F7D698}"/>
              </a:ext>
            </a:extLst>
          </p:cNvPr>
          <p:cNvSpPr>
            <a:spLocks noGrp="1"/>
          </p:cNvSpPr>
          <p:nvPr>
            <p:ph type="body" sz="quarter" idx="15" hasCustomPrompt="1"/>
          </p:nvPr>
        </p:nvSpPr>
        <p:spPr>
          <a:xfrm>
            <a:off x="323770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6" name="Text Placeholder 212">
            <a:extLst>
              <a:ext uri="{FF2B5EF4-FFF2-40B4-BE49-F238E27FC236}">
                <a16:creationId xmlns:a16="http://schemas.microsoft.com/office/drawing/2014/main" id="{9B2846D9-98D8-E207-8370-E81B28729B49}"/>
              </a:ext>
            </a:extLst>
          </p:cNvPr>
          <p:cNvSpPr>
            <a:spLocks noGrp="1"/>
          </p:cNvSpPr>
          <p:nvPr>
            <p:ph type="body" sz="quarter" idx="17" hasCustomPrompt="1"/>
          </p:nvPr>
        </p:nvSpPr>
        <p:spPr>
          <a:xfrm>
            <a:off x="614476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
        <p:nvSpPr>
          <p:cNvPr id="7" name="Text Placeholder 212">
            <a:extLst>
              <a:ext uri="{FF2B5EF4-FFF2-40B4-BE49-F238E27FC236}">
                <a16:creationId xmlns:a16="http://schemas.microsoft.com/office/drawing/2014/main" id="{5A4E93FB-938D-13A6-A78B-46943641C35D}"/>
              </a:ext>
            </a:extLst>
          </p:cNvPr>
          <p:cNvSpPr>
            <a:spLocks noGrp="1"/>
          </p:cNvSpPr>
          <p:nvPr>
            <p:ph type="body" sz="quarter" idx="19" hasCustomPrompt="1"/>
          </p:nvPr>
        </p:nvSpPr>
        <p:spPr>
          <a:xfrm>
            <a:off x="9069571" y="1636713"/>
            <a:ext cx="2740760" cy="433965"/>
          </a:xfrm>
          <a:solidFill>
            <a:schemeClr val="tx2"/>
          </a:solidFill>
        </p:spPr>
        <p:txBody>
          <a:bodyPr wrap="square" lIns="182880" tIns="91440" rIns="91440" bIns="91440">
            <a:noAutofit/>
          </a:bodyPr>
          <a:lstStyle>
            <a:lvl1pPr marL="0" indent="0">
              <a:buNone/>
              <a:defRPr sz="1800" b="1">
                <a:solidFill>
                  <a:schemeClr val="bg1"/>
                </a:solidFill>
              </a:defRPr>
            </a:lvl1pPr>
            <a:lvl2pPr marL="457200" indent="0">
              <a:buNone/>
              <a:defRPr sz="1800" b="1">
                <a:solidFill>
                  <a:schemeClr val="bg1"/>
                </a:solidFill>
              </a:defRPr>
            </a:lvl2pPr>
            <a:lvl3pPr marL="914400" indent="0">
              <a:buNone/>
              <a:defRPr sz="1800" b="1">
                <a:solidFill>
                  <a:schemeClr val="bg1"/>
                </a:solidFill>
              </a:defRPr>
            </a:lvl3pPr>
            <a:lvl4pPr marL="1371600" indent="0">
              <a:buNone/>
              <a:defRPr sz="1800" b="1">
                <a:solidFill>
                  <a:schemeClr val="bg1"/>
                </a:solidFill>
              </a:defRPr>
            </a:lvl4pPr>
            <a:lvl5pPr marL="1828800" indent="0">
              <a:buNone/>
              <a:defRPr sz="1800" b="1">
                <a:solidFill>
                  <a:schemeClr val="bg1"/>
                </a:solidFill>
              </a:defRPr>
            </a:lvl5pPr>
          </a:lstStyle>
          <a:p>
            <a:pPr lvl="0"/>
            <a:r>
              <a:rPr lang="en-US" dirty="0"/>
              <a:t>Supporting point</a:t>
            </a:r>
          </a:p>
        </p:txBody>
      </p:sp>
    </p:spTree>
    <p:extLst>
      <p:ext uri="{BB962C8B-B14F-4D97-AF65-F5344CB8AC3E}">
        <p14:creationId xmlns:p14="http://schemas.microsoft.com/office/powerpoint/2010/main" val="929890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Supporting point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3580965" y="1767787"/>
            <a:ext cx="2194560" cy="1855469"/>
          </a:xfrm>
          <a:solidFill>
            <a:schemeClr val="bg2"/>
          </a:solidFill>
        </p:spPr>
        <p:txBody>
          <a:bodyPr/>
          <a:lstStyle/>
          <a:p>
            <a:r>
              <a:rPr lang="en-US"/>
              <a:t>Click icon to add picture</a:t>
            </a:r>
            <a:endParaRPr lang="en-US" dirty="0"/>
          </a:p>
        </p:txBody>
      </p:sp>
      <p:sp>
        <p:nvSpPr>
          <p:cNvPr id="13" name="Picture Placeholder 360">
            <a:extLst>
              <a:ext uri="{FF2B5EF4-FFF2-40B4-BE49-F238E27FC236}">
                <a16:creationId xmlns:a16="http://schemas.microsoft.com/office/drawing/2014/main" id="{939E5704-91D7-1C33-1BB9-D89551BB48DB}"/>
              </a:ext>
            </a:extLst>
          </p:cNvPr>
          <p:cNvSpPr>
            <a:spLocks noGrp="1"/>
          </p:cNvSpPr>
          <p:nvPr>
            <p:ph type="pic" sz="quarter" idx="13"/>
          </p:nvPr>
        </p:nvSpPr>
        <p:spPr>
          <a:xfrm>
            <a:off x="3580965" y="3920190"/>
            <a:ext cx="2194560" cy="1855469"/>
          </a:xfrm>
          <a:solidFill>
            <a:schemeClr val="bg2"/>
          </a:solidFill>
        </p:spPr>
        <p:txBody>
          <a:bodyPr/>
          <a:lstStyle/>
          <a:p>
            <a:r>
              <a:rPr lang="en-US"/>
              <a:t>Click icon to add picture</a:t>
            </a:r>
            <a:endParaRPr lang="en-US" dirty="0"/>
          </a:p>
        </p:txBody>
      </p:sp>
      <p:sp>
        <p:nvSpPr>
          <p:cNvPr id="14" name="Picture Placeholder 360">
            <a:extLst>
              <a:ext uri="{FF2B5EF4-FFF2-40B4-BE49-F238E27FC236}">
                <a16:creationId xmlns:a16="http://schemas.microsoft.com/office/drawing/2014/main" id="{18357D60-C329-E014-7EC4-02AD7930A529}"/>
              </a:ext>
            </a:extLst>
          </p:cNvPr>
          <p:cNvSpPr>
            <a:spLocks noGrp="1"/>
          </p:cNvSpPr>
          <p:nvPr>
            <p:ph type="pic" sz="quarter" idx="14"/>
          </p:nvPr>
        </p:nvSpPr>
        <p:spPr>
          <a:xfrm>
            <a:off x="8521865" y="1767787"/>
            <a:ext cx="2194560" cy="1855469"/>
          </a:xfrm>
          <a:solidFill>
            <a:schemeClr val="bg2"/>
          </a:solidFill>
        </p:spPr>
        <p:txBody>
          <a:bodyPr/>
          <a:lstStyle/>
          <a:p>
            <a:r>
              <a:rPr lang="en-US"/>
              <a:t>Click icon to add picture</a:t>
            </a:r>
            <a:endParaRPr lang="en-US" dirty="0"/>
          </a:p>
        </p:txBody>
      </p:sp>
      <p:sp>
        <p:nvSpPr>
          <p:cNvPr id="15" name="Picture Placeholder 360">
            <a:extLst>
              <a:ext uri="{FF2B5EF4-FFF2-40B4-BE49-F238E27FC236}">
                <a16:creationId xmlns:a16="http://schemas.microsoft.com/office/drawing/2014/main" id="{1823B7A0-FA70-81A4-C409-2C310328D23B}"/>
              </a:ext>
            </a:extLst>
          </p:cNvPr>
          <p:cNvSpPr>
            <a:spLocks noGrp="1"/>
          </p:cNvSpPr>
          <p:nvPr>
            <p:ph type="pic" sz="quarter" idx="15"/>
          </p:nvPr>
        </p:nvSpPr>
        <p:spPr>
          <a:xfrm>
            <a:off x="8521865" y="3920190"/>
            <a:ext cx="2194560" cy="1855469"/>
          </a:xfrm>
          <a:solidFill>
            <a:schemeClr val="bg2"/>
          </a:solidFill>
        </p:spPr>
        <p:txBody>
          <a:bodyPr/>
          <a:lstStyle/>
          <a:p>
            <a:r>
              <a:rPr lang="en-US"/>
              <a:t>Click icon to add picture</a:t>
            </a:r>
            <a:endParaRPr lang="en-US" dirty="0"/>
          </a:p>
        </p:txBody>
      </p:sp>
      <p:sp>
        <p:nvSpPr>
          <p:cNvPr id="24" name="Text Placeholder 22">
            <a:extLst>
              <a:ext uri="{FF2B5EF4-FFF2-40B4-BE49-F238E27FC236}">
                <a16:creationId xmlns:a16="http://schemas.microsoft.com/office/drawing/2014/main" id="{84D16B10-4114-3D13-50FC-848A8724398C}"/>
              </a:ext>
            </a:extLst>
          </p:cNvPr>
          <p:cNvSpPr>
            <a:spLocks noGrp="1"/>
          </p:cNvSpPr>
          <p:nvPr>
            <p:ph type="body" sz="quarter" idx="17" hasCustomPrompt="1"/>
          </p:nvPr>
        </p:nvSpPr>
        <p:spPr>
          <a:xfrm>
            <a:off x="1384410" y="3911299"/>
            <a:ext cx="2192338" cy="1873250"/>
          </a:xfrm>
          <a:solidFill>
            <a:schemeClr val="accent5"/>
          </a:solidFill>
        </p:spPr>
        <p:txBody>
          <a:bodyPr lIns="182880" tIns="182880" rIns="182880"/>
          <a:lstStyle>
            <a:lvl1pPr marL="0" indent="0">
              <a:buNone/>
              <a:defRPr sz="20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2</a:t>
            </a:r>
          </a:p>
        </p:txBody>
      </p:sp>
      <p:sp>
        <p:nvSpPr>
          <p:cNvPr id="27" name="Text Placeholder 22">
            <a:extLst>
              <a:ext uri="{FF2B5EF4-FFF2-40B4-BE49-F238E27FC236}">
                <a16:creationId xmlns:a16="http://schemas.microsoft.com/office/drawing/2014/main" id="{069C9FFD-3BEB-F410-9877-CC941D3224B1}"/>
              </a:ext>
            </a:extLst>
          </p:cNvPr>
          <p:cNvSpPr>
            <a:spLocks noGrp="1"/>
          </p:cNvSpPr>
          <p:nvPr>
            <p:ph type="body" sz="quarter" idx="18" hasCustomPrompt="1"/>
          </p:nvPr>
        </p:nvSpPr>
        <p:spPr>
          <a:xfrm>
            <a:off x="6329527" y="1758896"/>
            <a:ext cx="2192338" cy="1873250"/>
          </a:xfrm>
          <a:solidFill>
            <a:schemeClr val="tx1"/>
          </a:solidFill>
        </p:spPr>
        <p:txBody>
          <a:bodyPr lIns="182880" tIns="182880" rIns="182880"/>
          <a:lstStyle>
            <a:lvl1pPr marL="0" indent="0">
              <a:buNone/>
              <a:defRPr sz="20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3</a:t>
            </a:r>
          </a:p>
        </p:txBody>
      </p:sp>
      <p:sp>
        <p:nvSpPr>
          <p:cNvPr id="28" name="Text Placeholder 22">
            <a:extLst>
              <a:ext uri="{FF2B5EF4-FFF2-40B4-BE49-F238E27FC236}">
                <a16:creationId xmlns:a16="http://schemas.microsoft.com/office/drawing/2014/main" id="{C39CDA33-6D16-DEAF-0280-749663549D57}"/>
              </a:ext>
            </a:extLst>
          </p:cNvPr>
          <p:cNvSpPr>
            <a:spLocks noGrp="1"/>
          </p:cNvSpPr>
          <p:nvPr>
            <p:ph type="body" sz="quarter" idx="19" hasCustomPrompt="1"/>
          </p:nvPr>
        </p:nvSpPr>
        <p:spPr>
          <a:xfrm>
            <a:off x="6329527" y="3911299"/>
            <a:ext cx="2192338" cy="1873250"/>
          </a:xfrm>
          <a:solidFill>
            <a:schemeClr val="accent4"/>
          </a:solidFill>
        </p:spPr>
        <p:txBody>
          <a:bodyPr lIns="182880" tIns="182880" rIns="182880"/>
          <a:lstStyle>
            <a:lvl1pPr marL="0" indent="0">
              <a:buNone/>
              <a:defRPr sz="20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4</a:t>
            </a:r>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3" name="Text Placeholder 22">
            <a:extLst>
              <a:ext uri="{FF2B5EF4-FFF2-40B4-BE49-F238E27FC236}">
                <a16:creationId xmlns:a16="http://schemas.microsoft.com/office/drawing/2014/main" id="{FD3A4D06-1EC0-67D1-BF1F-4A91D1E34147}"/>
              </a:ext>
            </a:extLst>
          </p:cNvPr>
          <p:cNvSpPr>
            <a:spLocks noGrp="1"/>
          </p:cNvSpPr>
          <p:nvPr>
            <p:ph type="body" sz="quarter" idx="16" hasCustomPrompt="1"/>
          </p:nvPr>
        </p:nvSpPr>
        <p:spPr>
          <a:xfrm>
            <a:off x="1384410" y="1758896"/>
            <a:ext cx="2192338" cy="1873250"/>
          </a:xfrm>
          <a:solidFill>
            <a:schemeClr val="tx2"/>
          </a:solidFill>
        </p:spPr>
        <p:txBody>
          <a:bodyPr lIns="182880" tIns="182880" rIns="182880"/>
          <a:lstStyle>
            <a:lvl1pPr marL="0" indent="0">
              <a:buNone/>
              <a:defRPr sz="20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Tree>
    <p:extLst>
      <p:ext uri="{BB962C8B-B14F-4D97-AF65-F5344CB8AC3E}">
        <p14:creationId xmlns:p14="http://schemas.microsoft.com/office/powerpoint/2010/main" val="31630560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Supporting point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1468099" y="1465385"/>
            <a:ext cx="2658427" cy="1547446"/>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9" name="Text Placeholder 22">
            <a:extLst>
              <a:ext uri="{FF2B5EF4-FFF2-40B4-BE49-F238E27FC236}">
                <a16:creationId xmlns:a16="http://schemas.microsoft.com/office/drawing/2014/main" id="{26F353B8-FF4B-42ED-1CE7-EDC4F7EF61D1}"/>
              </a:ext>
            </a:extLst>
          </p:cNvPr>
          <p:cNvSpPr>
            <a:spLocks noGrp="1"/>
          </p:cNvSpPr>
          <p:nvPr>
            <p:ph type="body" sz="quarter" idx="18" hasCustomPrompt="1"/>
          </p:nvPr>
        </p:nvSpPr>
        <p:spPr>
          <a:xfrm>
            <a:off x="1468099" y="3012831"/>
            <a:ext cx="2658427" cy="656942"/>
          </a:xfrm>
          <a:solidFill>
            <a:schemeClr val="tx2"/>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1" name="Picture Placeholder 360">
            <a:extLst>
              <a:ext uri="{FF2B5EF4-FFF2-40B4-BE49-F238E27FC236}">
                <a16:creationId xmlns:a16="http://schemas.microsoft.com/office/drawing/2014/main" id="{6E81FCDA-4DA3-AB4A-5D95-88A3FEFC3A25}"/>
              </a:ext>
            </a:extLst>
          </p:cNvPr>
          <p:cNvSpPr>
            <a:spLocks noGrp="1"/>
          </p:cNvSpPr>
          <p:nvPr>
            <p:ph type="pic" sz="quarter" idx="19"/>
          </p:nvPr>
        </p:nvSpPr>
        <p:spPr>
          <a:xfrm>
            <a:off x="1468099" y="3960136"/>
            <a:ext cx="2658427" cy="1547446"/>
          </a:xfrm>
          <a:solidFill>
            <a:schemeClr val="bg2"/>
          </a:solidFill>
        </p:spPr>
        <p:txBody>
          <a:bodyPr/>
          <a:lstStyle/>
          <a:p>
            <a:r>
              <a:rPr lang="en-US"/>
              <a:t>Click icon to add picture</a:t>
            </a:r>
            <a:endParaRPr lang="en-US" dirty="0"/>
          </a:p>
        </p:txBody>
      </p:sp>
      <p:sp>
        <p:nvSpPr>
          <p:cNvPr id="16" name="Text Placeholder 22">
            <a:extLst>
              <a:ext uri="{FF2B5EF4-FFF2-40B4-BE49-F238E27FC236}">
                <a16:creationId xmlns:a16="http://schemas.microsoft.com/office/drawing/2014/main" id="{3F669257-B949-89C3-AFAB-C056282DB494}"/>
              </a:ext>
            </a:extLst>
          </p:cNvPr>
          <p:cNvSpPr>
            <a:spLocks noGrp="1"/>
          </p:cNvSpPr>
          <p:nvPr>
            <p:ph type="body" sz="quarter" idx="20" hasCustomPrompt="1"/>
          </p:nvPr>
        </p:nvSpPr>
        <p:spPr>
          <a:xfrm>
            <a:off x="1468099" y="5507582"/>
            <a:ext cx="2658427" cy="656942"/>
          </a:xfrm>
          <a:solidFill>
            <a:schemeClr val="accent5"/>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7" name="Picture Placeholder 360">
            <a:extLst>
              <a:ext uri="{FF2B5EF4-FFF2-40B4-BE49-F238E27FC236}">
                <a16:creationId xmlns:a16="http://schemas.microsoft.com/office/drawing/2014/main" id="{13D2DA25-934B-21FF-2966-29EF546C487A}"/>
              </a:ext>
            </a:extLst>
          </p:cNvPr>
          <p:cNvSpPr>
            <a:spLocks noGrp="1"/>
          </p:cNvSpPr>
          <p:nvPr>
            <p:ph type="pic" sz="quarter" idx="21"/>
          </p:nvPr>
        </p:nvSpPr>
        <p:spPr>
          <a:xfrm>
            <a:off x="4766787" y="1465385"/>
            <a:ext cx="2658427" cy="1547446"/>
          </a:xfrm>
          <a:solidFill>
            <a:schemeClr val="bg2"/>
          </a:solidFill>
        </p:spPr>
        <p:txBody>
          <a:bodyPr/>
          <a:lstStyle/>
          <a:p>
            <a:r>
              <a:rPr lang="en-US"/>
              <a:t>Click icon to add picture</a:t>
            </a:r>
            <a:endParaRPr lang="en-US" dirty="0"/>
          </a:p>
        </p:txBody>
      </p:sp>
      <p:sp>
        <p:nvSpPr>
          <p:cNvPr id="18" name="Text Placeholder 22">
            <a:extLst>
              <a:ext uri="{FF2B5EF4-FFF2-40B4-BE49-F238E27FC236}">
                <a16:creationId xmlns:a16="http://schemas.microsoft.com/office/drawing/2014/main" id="{17D533C8-B6CD-B35B-9678-CFA2D4FF71A7}"/>
              </a:ext>
            </a:extLst>
          </p:cNvPr>
          <p:cNvSpPr>
            <a:spLocks noGrp="1"/>
          </p:cNvSpPr>
          <p:nvPr>
            <p:ph type="body" sz="quarter" idx="22" hasCustomPrompt="1"/>
          </p:nvPr>
        </p:nvSpPr>
        <p:spPr>
          <a:xfrm>
            <a:off x="4766787" y="3012831"/>
            <a:ext cx="2658427" cy="656942"/>
          </a:xfrm>
          <a:solidFill>
            <a:schemeClr val="accent3"/>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19" name="Picture Placeholder 360">
            <a:extLst>
              <a:ext uri="{FF2B5EF4-FFF2-40B4-BE49-F238E27FC236}">
                <a16:creationId xmlns:a16="http://schemas.microsoft.com/office/drawing/2014/main" id="{FFFA52E8-8238-7D32-74C3-C442340BACDD}"/>
              </a:ext>
            </a:extLst>
          </p:cNvPr>
          <p:cNvSpPr>
            <a:spLocks noGrp="1"/>
          </p:cNvSpPr>
          <p:nvPr>
            <p:ph type="pic" sz="quarter" idx="23"/>
          </p:nvPr>
        </p:nvSpPr>
        <p:spPr>
          <a:xfrm>
            <a:off x="4766787" y="3960136"/>
            <a:ext cx="2658427" cy="1547446"/>
          </a:xfrm>
          <a:solidFill>
            <a:schemeClr val="bg2"/>
          </a:solidFill>
        </p:spPr>
        <p:txBody>
          <a:bodyPr/>
          <a:lstStyle/>
          <a:p>
            <a:r>
              <a:rPr lang="en-US"/>
              <a:t>Click icon to add picture</a:t>
            </a:r>
            <a:endParaRPr lang="en-US" dirty="0"/>
          </a:p>
        </p:txBody>
      </p:sp>
      <p:sp>
        <p:nvSpPr>
          <p:cNvPr id="20" name="Text Placeholder 22">
            <a:extLst>
              <a:ext uri="{FF2B5EF4-FFF2-40B4-BE49-F238E27FC236}">
                <a16:creationId xmlns:a16="http://schemas.microsoft.com/office/drawing/2014/main" id="{EAA931B9-F65E-5FA9-1A52-F298BEA03A31}"/>
              </a:ext>
            </a:extLst>
          </p:cNvPr>
          <p:cNvSpPr>
            <a:spLocks noGrp="1"/>
          </p:cNvSpPr>
          <p:nvPr>
            <p:ph type="body" sz="quarter" idx="24" hasCustomPrompt="1"/>
          </p:nvPr>
        </p:nvSpPr>
        <p:spPr>
          <a:xfrm>
            <a:off x="4766787" y="5507582"/>
            <a:ext cx="2658427" cy="656942"/>
          </a:xfrm>
          <a:solidFill>
            <a:schemeClr val="accent4"/>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21" name="Picture Placeholder 360">
            <a:extLst>
              <a:ext uri="{FF2B5EF4-FFF2-40B4-BE49-F238E27FC236}">
                <a16:creationId xmlns:a16="http://schemas.microsoft.com/office/drawing/2014/main" id="{E2163388-A63C-577D-E1F5-098DA5ECC07B}"/>
              </a:ext>
            </a:extLst>
          </p:cNvPr>
          <p:cNvSpPr>
            <a:spLocks noGrp="1"/>
          </p:cNvSpPr>
          <p:nvPr>
            <p:ph type="pic" sz="quarter" idx="25"/>
          </p:nvPr>
        </p:nvSpPr>
        <p:spPr>
          <a:xfrm>
            <a:off x="8065474" y="1465385"/>
            <a:ext cx="2658427" cy="1547446"/>
          </a:xfrm>
          <a:solidFill>
            <a:schemeClr val="bg2"/>
          </a:solidFill>
        </p:spPr>
        <p:txBody>
          <a:bodyPr/>
          <a:lstStyle/>
          <a:p>
            <a:r>
              <a:rPr lang="en-US"/>
              <a:t>Click icon to add picture</a:t>
            </a:r>
            <a:endParaRPr lang="en-US" dirty="0"/>
          </a:p>
        </p:txBody>
      </p:sp>
      <p:sp>
        <p:nvSpPr>
          <p:cNvPr id="22" name="Text Placeholder 22">
            <a:extLst>
              <a:ext uri="{FF2B5EF4-FFF2-40B4-BE49-F238E27FC236}">
                <a16:creationId xmlns:a16="http://schemas.microsoft.com/office/drawing/2014/main" id="{6A354D75-2850-EFEF-9B6E-16282EFCDE4B}"/>
              </a:ext>
            </a:extLst>
          </p:cNvPr>
          <p:cNvSpPr>
            <a:spLocks noGrp="1"/>
          </p:cNvSpPr>
          <p:nvPr>
            <p:ph type="body" sz="quarter" idx="26" hasCustomPrompt="1"/>
          </p:nvPr>
        </p:nvSpPr>
        <p:spPr>
          <a:xfrm>
            <a:off x="8065474" y="3012831"/>
            <a:ext cx="2658427" cy="656942"/>
          </a:xfrm>
          <a:solidFill>
            <a:schemeClr val="accent6"/>
          </a:solidFill>
        </p:spPr>
        <p:txBody>
          <a:bodyPr lIns="91440" tIns="91440" rIns="91440" bIns="91440"/>
          <a:lstStyle>
            <a:lvl1pPr marL="0" indent="0">
              <a:buNone/>
              <a:defRPr sz="16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
        <p:nvSpPr>
          <p:cNvPr id="23" name="Picture Placeholder 360">
            <a:extLst>
              <a:ext uri="{FF2B5EF4-FFF2-40B4-BE49-F238E27FC236}">
                <a16:creationId xmlns:a16="http://schemas.microsoft.com/office/drawing/2014/main" id="{FBABECBC-CDDA-6887-FB75-25BC231CEC93}"/>
              </a:ext>
            </a:extLst>
          </p:cNvPr>
          <p:cNvSpPr>
            <a:spLocks noGrp="1"/>
          </p:cNvSpPr>
          <p:nvPr>
            <p:ph type="pic" sz="quarter" idx="27"/>
          </p:nvPr>
        </p:nvSpPr>
        <p:spPr>
          <a:xfrm>
            <a:off x="8065474" y="3960136"/>
            <a:ext cx="2658427" cy="1547446"/>
          </a:xfrm>
          <a:solidFill>
            <a:schemeClr val="bg2"/>
          </a:solidFill>
        </p:spPr>
        <p:txBody>
          <a:bodyPr/>
          <a:lstStyle/>
          <a:p>
            <a:r>
              <a:rPr lang="en-US"/>
              <a:t>Click icon to add picture</a:t>
            </a:r>
            <a:endParaRPr lang="en-US" dirty="0"/>
          </a:p>
        </p:txBody>
      </p:sp>
      <p:sp>
        <p:nvSpPr>
          <p:cNvPr id="25" name="Text Placeholder 22">
            <a:extLst>
              <a:ext uri="{FF2B5EF4-FFF2-40B4-BE49-F238E27FC236}">
                <a16:creationId xmlns:a16="http://schemas.microsoft.com/office/drawing/2014/main" id="{AA63FF33-3432-1D2E-53DE-B6F0895069F1}"/>
              </a:ext>
            </a:extLst>
          </p:cNvPr>
          <p:cNvSpPr>
            <a:spLocks noGrp="1"/>
          </p:cNvSpPr>
          <p:nvPr>
            <p:ph type="body" sz="quarter" idx="28" hasCustomPrompt="1"/>
          </p:nvPr>
        </p:nvSpPr>
        <p:spPr>
          <a:xfrm>
            <a:off x="8065474" y="5507582"/>
            <a:ext cx="2658427" cy="656942"/>
          </a:xfrm>
          <a:solidFill>
            <a:schemeClr val="tx1"/>
          </a:solidFill>
        </p:spPr>
        <p:txBody>
          <a:bodyPr lIns="91440" tIns="91440" rIns="91440" bIns="91440"/>
          <a:lstStyle>
            <a:lvl1pPr marL="0" indent="0">
              <a:buNone/>
              <a:defRPr sz="16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Supporting point 1</a:t>
            </a:r>
          </a:p>
        </p:txBody>
      </p:sp>
    </p:spTree>
    <p:extLst>
      <p:ext uri="{BB962C8B-B14F-4D97-AF65-F5344CB8AC3E}">
        <p14:creationId xmlns:p14="http://schemas.microsoft.com/office/powerpoint/2010/main" val="24209578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ortrait-14 position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314691" y="1676401"/>
            <a:ext cx="1411061" cy="1408177"/>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5" name="Text Placeholder 4">
            <a:extLst>
              <a:ext uri="{FF2B5EF4-FFF2-40B4-BE49-F238E27FC236}">
                <a16:creationId xmlns:a16="http://schemas.microsoft.com/office/drawing/2014/main" id="{7454D37D-9760-333D-5D98-7361CD68B949}"/>
              </a:ext>
            </a:extLst>
          </p:cNvPr>
          <p:cNvSpPr>
            <a:spLocks noGrp="1"/>
          </p:cNvSpPr>
          <p:nvPr>
            <p:ph type="body" sz="quarter" idx="14" hasCustomPrompt="1"/>
          </p:nvPr>
        </p:nvSpPr>
        <p:spPr>
          <a:xfrm>
            <a:off x="3143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7" name="Picture Placeholder 360">
            <a:extLst>
              <a:ext uri="{FF2B5EF4-FFF2-40B4-BE49-F238E27FC236}">
                <a16:creationId xmlns:a16="http://schemas.microsoft.com/office/drawing/2014/main" id="{25194CC7-DFDD-41E3-3F16-A4BAED70D310}"/>
              </a:ext>
            </a:extLst>
          </p:cNvPr>
          <p:cNvSpPr>
            <a:spLocks noGrp="1"/>
          </p:cNvSpPr>
          <p:nvPr>
            <p:ph type="pic" sz="quarter" idx="15"/>
          </p:nvPr>
        </p:nvSpPr>
        <p:spPr>
          <a:xfrm>
            <a:off x="1991091" y="1676401"/>
            <a:ext cx="1411061" cy="1408177"/>
          </a:xfrm>
          <a:solidFill>
            <a:schemeClr val="bg2"/>
          </a:solidFill>
        </p:spPr>
        <p:txBody>
          <a:bodyPr/>
          <a:lstStyle/>
          <a:p>
            <a:r>
              <a:rPr lang="en-US"/>
              <a:t>Click icon to add picture</a:t>
            </a:r>
            <a:endParaRPr lang="en-US" dirty="0"/>
          </a:p>
        </p:txBody>
      </p:sp>
      <p:sp>
        <p:nvSpPr>
          <p:cNvPr id="8" name="Text Placeholder 4">
            <a:extLst>
              <a:ext uri="{FF2B5EF4-FFF2-40B4-BE49-F238E27FC236}">
                <a16:creationId xmlns:a16="http://schemas.microsoft.com/office/drawing/2014/main" id="{259FEBC2-FFA2-F082-C0B4-490D9C6E3682}"/>
              </a:ext>
            </a:extLst>
          </p:cNvPr>
          <p:cNvSpPr>
            <a:spLocks noGrp="1"/>
          </p:cNvSpPr>
          <p:nvPr>
            <p:ph type="body" sz="quarter" idx="16" hasCustomPrompt="1"/>
          </p:nvPr>
        </p:nvSpPr>
        <p:spPr>
          <a:xfrm>
            <a:off x="19907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0" name="Picture Placeholder 360">
            <a:extLst>
              <a:ext uri="{FF2B5EF4-FFF2-40B4-BE49-F238E27FC236}">
                <a16:creationId xmlns:a16="http://schemas.microsoft.com/office/drawing/2014/main" id="{9E7760E5-8579-2ACD-19F1-A979EC595A81}"/>
              </a:ext>
            </a:extLst>
          </p:cNvPr>
          <p:cNvSpPr>
            <a:spLocks noGrp="1"/>
          </p:cNvSpPr>
          <p:nvPr>
            <p:ph type="pic" sz="quarter" idx="17"/>
          </p:nvPr>
        </p:nvSpPr>
        <p:spPr>
          <a:xfrm>
            <a:off x="3667491" y="1676401"/>
            <a:ext cx="1411061" cy="1408177"/>
          </a:xfrm>
          <a:solidFill>
            <a:schemeClr val="bg2"/>
          </a:solidFill>
        </p:spPr>
        <p:txBody>
          <a:bodyPr/>
          <a:lstStyle/>
          <a:p>
            <a:r>
              <a:rPr lang="en-US"/>
              <a:t>Click icon to add picture</a:t>
            </a:r>
            <a:endParaRPr lang="en-US" dirty="0"/>
          </a:p>
        </p:txBody>
      </p:sp>
      <p:sp>
        <p:nvSpPr>
          <p:cNvPr id="13" name="Text Placeholder 4">
            <a:extLst>
              <a:ext uri="{FF2B5EF4-FFF2-40B4-BE49-F238E27FC236}">
                <a16:creationId xmlns:a16="http://schemas.microsoft.com/office/drawing/2014/main" id="{121DEBE6-249D-E1B1-4B52-A019B44949CF}"/>
              </a:ext>
            </a:extLst>
          </p:cNvPr>
          <p:cNvSpPr>
            <a:spLocks noGrp="1"/>
          </p:cNvSpPr>
          <p:nvPr>
            <p:ph type="body" sz="quarter" idx="18" hasCustomPrompt="1"/>
          </p:nvPr>
        </p:nvSpPr>
        <p:spPr>
          <a:xfrm>
            <a:off x="36671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4" name="Picture Placeholder 360">
            <a:extLst>
              <a:ext uri="{FF2B5EF4-FFF2-40B4-BE49-F238E27FC236}">
                <a16:creationId xmlns:a16="http://schemas.microsoft.com/office/drawing/2014/main" id="{EB7AC011-2F57-EC56-91F9-A965565A4061}"/>
              </a:ext>
            </a:extLst>
          </p:cNvPr>
          <p:cNvSpPr>
            <a:spLocks noGrp="1"/>
          </p:cNvSpPr>
          <p:nvPr>
            <p:ph type="pic" sz="quarter" idx="19"/>
          </p:nvPr>
        </p:nvSpPr>
        <p:spPr>
          <a:xfrm>
            <a:off x="5343891" y="1676401"/>
            <a:ext cx="1411061" cy="1408177"/>
          </a:xfrm>
          <a:solidFill>
            <a:schemeClr val="bg2"/>
          </a:solidFill>
        </p:spPr>
        <p:txBody>
          <a:bodyPr/>
          <a:lstStyle/>
          <a:p>
            <a:r>
              <a:rPr lang="en-US"/>
              <a:t>Click icon to add picture</a:t>
            </a:r>
            <a:endParaRPr lang="en-US" dirty="0"/>
          </a:p>
        </p:txBody>
      </p:sp>
      <p:sp>
        <p:nvSpPr>
          <p:cNvPr id="15" name="Text Placeholder 4">
            <a:extLst>
              <a:ext uri="{FF2B5EF4-FFF2-40B4-BE49-F238E27FC236}">
                <a16:creationId xmlns:a16="http://schemas.microsoft.com/office/drawing/2014/main" id="{D59762E5-F688-DBA8-4C37-B3A3C58F18B9}"/>
              </a:ext>
            </a:extLst>
          </p:cNvPr>
          <p:cNvSpPr>
            <a:spLocks noGrp="1"/>
          </p:cNvSpPr>
          <p:nvPr>
            <p:ph type="body" sz="quarter" idx="20" hasCustomPrompt="1"/>
          </p:nvPr>
        </p:nvSpPr>
        <p:spPr>
          <a:xfrm>
            <a:off x="53435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4" name="Picture Placeholder 360">
            <a:extLst>
              <a:ext uri="{FF2B5EF4-FFF2-40B4-BE49-F238E27FC236}">
                <a16:creationId xmlns:a16="http://schemas.microsoft.com/office/drawing/2014/main" id="{8A47F1D3-73AD-F467-48EE-D2074775291F}"/>
              </a:ext>
            </a:extLst>
          </p:cNvPr>
          <p:cNvSpPr>
            <a:spLocks noGrp="1"/>
          </p:cNvSpPr>
          <p:nvPr>
            <p:ph type="pic" sz="quarter" idx="21"/>
          </p:nvPr>
        </p:nvSpPr>
        <p:spPr>
          <a:xfrm>
            <a:off x="7020291" y="1676401"/>
            <a:ext cx="1411061" cy="1408177"/>
          </a:xfrm>
          <a:solidFill>
            <a:schemeClr val="bg2"/>
          </a:solidFill>
        </p:spPr>
        <p:txBody>
          <a:bodyPr/>
          <a:lstStyle/>
          <a:p>
            <a:r>
              <a:rPr lang="en-US"/>
              <a:t>Click icon to add picture</a:t>
            </a:r>
            <a:endParaRPr lang="en-US" dirty="0"/>
          </a:p>
        </p:txBody>
      </p:sp>
      <p:sp>
        <p:nvSpPr>
          <p:cNvPr id="26" name="Text Placeholder 4">
            <a:extLst>
              <a:ext uri="{FF2B5EF4-FFF2-40B4-BE49-F238E27FC236}">
                <a16:creationId xmlns:a16="http://schemas.microsoft.com/office/drawing/2014/main" id="{B4A73141-DACC-B694-EAA5-D499AAA41AA2}"/>
              </a:ext>
            </a:extLst>
          </p:cNvPr>
          <p:cNvSpPr>
            <a:spLocks noGrp="1"/>
          </p:cNvSpPr>
          <p:nvPr>
            <p:ph type="body" sz="quarter" idx="22" hasCustomPrompt="1"/>
          </p:nvPr>
        </p:nvSpPr>
        <p:spPr>
          <a:xfrm>
            <a:off x="7019925"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7" name="Picture Placeholder 360">
            <a:extLst>
              <a:ext uri="{FF2B5EF4-FFF2-40B4-BE49-F238E27FC236}">
                <a16:creationId xmlns:a16="http://schemas.microsoft.com/office/drawing/2014/main" id="{7EDA5855-F73F-935A-1566-720D38EC07DF}"/>
              </a:ext>
            </a:extLst>
          </p:cNvPr>
          <p:cNvSpPr>
            <a:spLocks noGrp="1"/>
          </p:cNvSpPr>
          <p:nvPr>
            <p:ph type="pic" sz="quarter" idx="23"/>
          </p:nvPr>
        </p:nvSpPr>
        <p:spPr>
          <a:xfrm>
            <a:off x="8696325" y="1676401"/>
            <a:ext cx="1411061" cy="1408177"/>
          </a:xfrm>
          <a:solidFill>
            <a:schemeClr val="bg2"/>
          </a:solidFill>
        </p:spPr>
        <p:txBody>
          <a:bodyPr/>
          <a:lstStyle/>
          <a:p>
            <a:r>
              <a:rPr lang="en-US"/>
              <a:t>Click icon to add picture</a:t>
            </a:r>
            <a:endParaRPr lang="en-US" dirty="0"/>
          </a:p>
        </p:txBody>
      </p:sp>
      <p:sp>
        <p:nvSpPr>
          <p:cNvPr id="28" name="Text Placeholder 4">
            <a:extLst>
              <a:ext uri="{FF2B5EF4-FFF2-40B4-BE49-F238E27FC236}">
                <a16:creationId xmlns:a16="http://schemas.microsoft.com/office/drawing/2014/main" id="{CA7A6897-50BB-69EA-CE0D-8428224909F6}"/>
              </a:ext>
            </a:extLst>
          </p:cNvPr>
          <p:cNvSpPr>
            <a:spLocks noGrp="1"/>
          </p:cNvSpPr>
          <p:nvPr>
            <p:ph type="body" sz="quarter" idx="24" hasCustomPrompt="1"/>
          </p:nvPr>
        </p:nvSpPr>
        <p:spPr>
          <a:xfrm>
            <a:off x="8695959"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9" name="Picture Placeholder 360">
            <a:extLst>
              <a:ext uri="{FF2B5EF4-FFF2-40B4-BE49-F238E27FC236}">
                <a16:creationId xmlns:a16="http://schemas.microsoft.com/office/drawing/2014/main" id="{D09EF4CE-B526-1CEA-9EDD-34A61A70EE7C}"/>
              </a:ext>
            </a:extLst>
          </p:cNvPr>
          <p:cNvSpPr>
            <a:spLocks noGrp="1"/>
          </p:cNvSpPr>
          <p:nvPr>
            <p:ph type="pic" sz="quarter" idx="25"/>
          </p:nvPr>
        </p:nvSpPr>
        <p:spPr>
          <a:xfrm>
            <a:off x="10371993" y="1676401"/>
            <a:ext cx="1411061" cy="1408177"/>
          </a:xfrm>
          <a:solidFill>
            <a:schemeClr val="bg2"/>
          </a:solidFill>
        </p:spPr>
        <p:txBody>
          <a:bodyPr/>
          <a:lstStyle/>
          <a:p>
            <a:r>
              <a:rPr lang="en-US"/>
              <a:t>Click icon to add picture</a:t>
            </a:r>
            <a:endParaRPr lang="en-US" dirty="0"/>
          </a:p>
        </p:txBody>
      </p:sp>
      <p:sp>
        <p:nvSpPr>
          <p:cNvPr id="30" name="Text Placeholder 4">
            <a:extLst>
              <a:ext uri="{FF2B5EF4-FFF2-40B4-BE49-F238E27FC236}">
                <a16:creationId xmlns:a16="http://schemas.microsoft.com/office/drawing/2014/main" id="{993FC27B-1624-B783-DF96-5521C31FB6AD}"/>
              </a:ext>
            </a:extLst>
          </p:cNvPr>
          <p:cNvSpPr>
            <a:spLocks noGrp="1"/>
          </p:cNvSpPr>
          <p:nvPr>
            <p:ph type="body" sz="quarter" idx="26" hasCustomPrompt="1"/>
          </p:nvPr>
        </p:nvSpPr>
        <p:spPr>
          <a:xfrm>
            <a:off x="10371627" y="3101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1" name="Picture Placeholder 360">
            <a:extLst>
              <a:ext uri="{FF2B5EF4-FFF2-40B4-BE49-F238E27FC236}">
                <a16:creationId xmlns:a16="http://schemas.microsoft.com/office/drawing/2014/main" id="{5A8BA158-C0D0-7A81-D0D2-8428A63A3D75}"/>
              </a:ext>
            </a:extLst>
          </p:cNvPr>
          <p:cNvSpPr>
            <a:spLocks noGrp="1"/>
          </p:cNvSpPr>
          <p:nvPr>
            <p:ph type="pic" sz="quarter" idx="27"/>
          </p:nvPr>
        </p:nvSpPr>
        <p:spPr>
          <a:xfrm>
            <a:off x="317151" y="3962401"/>
            <a:ext cx="1411061" cy="1408177"/>
          </a:xfrm>
          <a:solidFill>
            <a:schemeClr val="bg2"/>
          </a:solidFill>
        </p:spPr>
        <p:txBody>
          <a:bodyPr/>
          <a:lstStyle/>
          <a:p>
            <a:r>
              <a:rPr lang="en-US"/>
              <a:t>Click icon to add picture</a:t>
            </a:r>
            <a:endParaRPr lang="en-US" dirty="0"/>
          </a:p>
        </p:txBody>
      </p:sp>
      <p:sp>
        <p:nvSpPr>
          <p:cNvPr id="32" name="Text Placeholder 4">
            <a:extLst>
              <a:ext uri="{FF2B5EF4-FFF2-40B4-BE49-F238E27FC236}">
                <a16:creationId xmlns:a16="http://schemas.microsoft.com/office/drawing/2014/main" id="{39D4BA50-34B9-66B8-EAF5-82AF534969D1}"/>
              </a:ext>
            </a:extLst>
          </p:cNvPr>
          <p:cNvSpPr>
            <a:spLocks noGrp="1"/>
          </p:cNvSpPr>
          <p:nvPr>
            <p:ph type="body" sz="quarter" idx="28" hasCustomPrompt="1"/>
          </p:nvPr>
        </p:nvSpPr>
        <p:spPr>
          <a:xfrm>
            <a:off x="3167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3" name="Picture Placeholder 360">
            <a:extLst>
              <a:ext uri="{FF2B5EF4-FFF2-40B4-BE49-F238E27FC236}">
                <a16:creationId xmlns:a16="http://schemas.microsoft.com/office/drawing/2014/main" id="{9764F327-567A-B4BD-324B-5E6E4A38AE8A}"/>
              </a:ext>
            </a:extLst>
          </p:cNvPr>
          <p:cNvSpPr>
            <a:spLocks noGrp="1"/>
          </p:cNvSpPr>
          <p:nvPr>
            <p:ph type="pic" sz="quarter" idx="29"/>
          </p:nvPr>
        </p:nvSpPr>
        <p:spPr>
          <a:xfrm>
            <a:off x="1993551" y="3962401"/>
            <a:ext cx="1411061" cy="1408177"/>
          </a:xfrm>
          <a:solidFill>
            <a:schemeClr val="bg2"/>
          </a:solidFill>
        </p:spPr>
        <p:txBody>
          <a:bodyPr/>
          <a:lstStyle/>
          <a:p>
            <a:r>
              <a:rPr lang="en-US"/>
              <a:t>Click icon to add picture</a:t>
            </a:r>
            <a:endParaRPr lang="en-US" dirty="0"/>
          </a:p>
        </p:txBody>
      </p:sp>
      <p:sp>
        <p:nvSpPr>
          <p:cNvPr id="34" name="Text Placeholder 4">
            <a:extLst>
              <a:ext uri="{FF2B5EF4-FFF2-40B4-BE49-F238E27FC236}">
                <a16:creationId xmlns:a16="http://schemas.microsoft.com/office/drawing/2014/main" id="{81407771-83D8-01C3-0563-CE45ADD67E2A}"/>
              </a:ext>
            </a:extLst>
          </p:cNvPr>
          <p:cNvSpPr>
            <a:spLocks noGrp="1"/>
          </p:cNvSpPr>
          <p:nvPr>
            <p:ph type="body" sz="quarter" idx="30" hasCustomPrompt="1"/>
          </p:nvPr>
        </p:nvSpPr>
        <p:spPr>
          <a:xfrm>
            <a:off x="19931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5" name="Picture Placeholder 360">
            <a:extLst>
              <a:ext uri="{FF2B5EF4-FFF2-40B4-BE49-F238E27FC236}">
                <a16:creationId xmlns:a16="http://schemas.microsoft.com/office/drawing/2014/main" id="{053F6908-A1A4-51D5-C068-74AE8BBE8575}"/>
              </a:ext>
            </a:extLst>
          </p:cNvPr>
          <p:cNvSpPr>
            <a:spLocks noGrp="1"/>
          </p:cNvSpPr>
          <p:nvPr>
            <p:ph type="pic" sz="quarter" idx="31"/>
          </p:nvPr>
        </p:nvSpPr>
        <p:spPr>
          <a:xfrm>
            <a:off x="3669951" y="3962401"/>
            <a:ext cx="1411061" cy="1408177"/>
          </a:xfrm>
          <a:solidFill>
            <a:schemeClr val="bg2"/>
          </a:solidFill>
        </p:spPr>
        <p:txBody>
          <a:bodyPr/>
          <a:lstStyle/>
          <a:p>
            <a:r>
              <a:rPr lang="en-US"/>
              <a:t>Click icon to add picture</a:t>
            </a:r>
            <a:endParaRPr lang="en-US" dirty="0"/>
          </a:p>
        </p:txBody>
      </p:sp>
      <p:sp>
        <p:nvSpPr>
          <p:cNvPr id="36" name="Text Placeholder 4">
            <a:extLst>
              <a:ext uri="{FF2B5EF4-FFF2-40B4-BE49-F238E27FC236}">
                <a16:creationId xmlns:a16="http://schemas.microsoft.com/office/drawing/2014/main" id="{0159B219-D993-9F5C-A25E-271704131301}"/>
              </a:ext>
            </a:extLst>
          </p:cNvPr>
          <p:cNvSpPr>
            <a:spLocks noGrp="1"/>
          </p:cNvSpPr>
          <p:nvPr>
            <p:ph type="body" sz="quarter" idx="32" hasCustomPrompt="1"/>
          </p:nvPr>
        </p:nvSpPr>
        <p:spPr>
          <a:xfrm>
            <a:off x="36695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7" name="Picture Placeholder 360">
            <a:extLst>
              <a:ext uri="{FF2B5EF4-FFF2-40B4-BE49-F238E27FC236}">
                <a16:creationId xmlns:a16="http://schemas.microsoft.com/office/drawing/2014/main" id="{3B1CFCF1-1BBA-A77B-07C5-CE89C6D37D8E}"/>
              </a:ext>
            </a:extLst>
          </p:cNvPr>
          <p:cNvSpPr>
            <a:spLocks noGrp="1"/>
          </p:cNvSpPr>
          <p:nvPr>
            <p:ph type="pic" sz="quarter" idx="33"/>
          </p:nvPr>
        </p:nvSpPr>
        <p:spPr>
          <a:xfrm>
            <a:off x="5346351" y="3962401"/>
            <a:ext cx="1411061" cy="1408177"/>
          </a:xfrm>
          <a:solidFill>
            <a:schemeClr val="bg2"/>
          </a:solidFill>
        </p:spPr>
        <p:txBody>
          <a:bodyPr/>
          <a:lstStyle/>
          <a:p>
            <a:r>
              <a:rPr lang="en-US"/>
              <a:t>Click icon to add picture</a:t>
            </a:r>
            <a:endParaRPr lang="en-US" dirty="0"/>
          </a:p>
        </p:txBody>
      </p:sp>
      <p:sp>
        <p:nvSpPr>
          <p:cNvPr id="38" name="Text Placeholder 4">
            <a:extLst>
              <a:ext uri="{FF2B5EF4-FFF2-40B4-BE49-F238E27FC236}">
                <a16:creationId xmlns:a16="http://schemas.microsoft.com/office/drawing/2014/main" id="{924D5DB3-FDA3-34E1-683B-AF880C6B5647}"/>
              </a:ext>
            </a:extLst>
          </p:cNvPr>
          <p:cNvSpPr>
            <a:spLocks noGrp="1"/>
          </p:cNvSpPr>
          <p:nvPr>
            <p:ph type="body" sz="quarter" idx="34" hasCustomPrompt="1"/>
          </p:nvPr>
        </p:nvSpPr>
        <p:spPr>
          <a:xfrm>
            <a:off x="53459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9" name="Picture Placeholder 360">
            <a:extLst>
              <a:ext uri="{FF2B5EF4-FFF2-40B4-BE49-F238E27FC236}">
                <a16:creationId xmlns:a16="http://schemas.microsoft.com/office/drawing/2014/main" id="{CD18FDA3-0BAD-70CF-4A1C-E0AC365F43EC}"/>
              </a:ext>
            </a:extLst>
          </p:cNvPr>
          <p:cNvSpPr>
            <a:spLocks noGrp="1"/>
          </p:cNvSpPr>
          <p:nvPr>
            <p:ph type="pic" sz="quarter" idx="35"/>
          </p:nvPr>
        </p:nvSpPr>
        <p:spPr>
          <a:xfrm>
            <a:off x="7022751" y="3962401"/>
            <a:ext cx="1411061" cy="1408177"/>
          </a:xfrm>
          <a:solidFill>
            <a:schemeClr val="bg2"/>
          </a:solidFill>
        </p:spPr>
        <p:txBody>
          <a:bodyPr/>
          <a:lstStyle/>
          <a:p>
            <a:r>
              <a:rPr lang="en-US"/>
              <a:t>Click icon to add picture</a:t>
            </a:r>
            <a:endParaRPr lang="en-US" dirty="0"/>
          </a:p>
        </p:txBody>
      </p:sp>
      <p:sp>
        <p:nvSpPr>
          <p:cNvPr id="40" name="Text Placeholder 4">
            <a:extLst>
              <a:ext uri="{FF2B5EF4-FFF2-40B4-BE49-F238E27FC236}">
                <a16:creationId xmlns:a16="http://schemas.microsoft.com/office/drawing/2014/main" id="{BC7D472D-B446-D4C9-7FEA-8337576DA47E}"/>
              </a:ext>
            </a:extLst>
          </p:cNvPr>
          <p:cNvSpPr>
            <a:spLocks noGrp="1"/>
          </p:cNvSpPr>
          <p:nvPr>
            <p:ph type="body" sz="quarter" idx="36" hasCustomPrompt="1"/>
          </p:nvPr>
        </p:nvSpPr>
        <p:spPr>
          <a:xfrm>
            <a:off x="7022385"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41" name="Picture Placeholder 360">
            <a:extLst>
              <a:ext uri="{FF2B5EF4-FFF2-40B4-BE49-F238E27FC236}">
                <a16:creationId xmlns:a16="http://schemas.microsoft.com/office/drawing/2014/main" id="{00CD14FC-B345-724A-1702-9ECB7309E7BA}"/>
              </a:ext>
            </a:extLst>
          </p:cNvPr>
          <p:cNvSpPr>
            <a:spLocks noGrp="1"/>
          </p:cNvSpPr>
          <p:nvPr>
            <p:ph type="pic" sz="quarter" idx="37"/>
          </p:nvPr>
        </p:nvSpPr>
        <p:spPr>
          <a:xfrm>
            <a:off x="8698785" y="3962401"/>
            <a:ext cx="1411061" cy="1408177"/>
          </a:xfrm>
          <a:solidFill>
            <a:schemeClr val="bg2"/>
          </a:solidFill>
        </p:spPr>
        <p:txBody>
          <a:bodyPr/>
          <a:lstStyle/>
          <a:p>
            <a:r>
              <a:rPr lang="en-US"/>
              <a:t>Click icon to add picture</a:t>
            </a:r>
            <a:endParaRPr lang="en-US" dirty="0"/>
          </a:p>
        </p:txBody>
      </p:sp>
      <p:sp>
        <p:nvSpPr>
          <p:cNvPr id="42" name="Text Placeholder 4">
            <a:extLst>
              <a:ext uri="{FF2B5EF4-FFF2-40B4-BE49-F238E27FC236}">
                <a16:creationId xmlns:a16="http://schemas.microsoft.com/office/drawing/2014/main" id="{A39A6918-941C-CFDA-46B7-7B3F5821B260}"/>
              </a:ext>
            </a:extLst>
          </p:cNvPr>
          <p:cNvSpPr>
            <a:spLocks noGrp="1"/>
          </p:cNvSpPr>
          <p:nvPr>
            <p:ph type="body" sz="quarter" idx="38" hasCustomPrompt="1"/>
          </p:nvPr>
        </p:nvSpPr>
        <p:spPr>
          <a:xfrm>
            <a:off x="8698419"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43" name="Picture Placeholder 360">
            <a:extLst>
              <a:ext uri="{FF2B5EF4-FFF2-40B4-BE49-F238E27FC236}">
                <a16:creationId xmlns:a16="http://schemas.microsoft.com/office/drawing/2014/main" id="{13F06704-FC82-77D6-CD12-259FDE55A8D4}"/>
              </a:ext>
            </a:extLst>
          </p:cNvPr>
          <p:cNvSpPr>
            <a:spLocks noGrp="1"/>
          </p:cNvSpPr>
          <p:nvPr>
            <p:ph type="pic" sz="quarter" idx="39"/>
          </p:nvPr>
        </p:nvSpPr>
        <p:spPr>
          <a:xfrm>
            <a:off x="10374453" y="3962401"/>
            <a:ext cx="1411061" cy="1408177"/>
          </a:xfrm>
          <a:solidFill>
            <a:schemeClr val="bg2"/>
          </a:solidFill>
        </p:spPr>
        <p:txBody>
          <a:bodyPr/>
          <a:lstStyle/>
          <a:p>
            <a:r>
              <a:rPr lang="en-US"/>
              <a:t>Click icon to add picture</a:t>
            </a:r>
            <a:endParaRPr lang="en-US" dirty="0"/>
          </a:p>
        </p:txBody>
      </p:sp>
      <p:sp>
        <p:nvSpPr>
          <p:cNvPr id="44" name="Text Placeholder 4">
            <a:extLst>
              <a:ext uri="{FF2B5EF4-FFF2-40B4-BE49-F238E27FC236}">
                <a16:creationId xmlns:a16="http://schemas.microsoft.com/office/drawing/2014/main" id="{DAE33098-4EF0-1E1A-7F23-76F0D50AACBE}"/>
              </a:ext>
            </a:extLst>
          </p:cNvPr>
          <p:cNvSpPr>
            <a:spLocks noGrp="1"/>
          </p:cNvSpPr>
          <p:nvPr>
            <p:ph type="body" sz="quarter" idx="40" hasCustomPrompt="1"/>
          </p:nvPr>
        </p:nvSpPr>
        <p:spPr>
          <a:xfrm>
            <a:off x="10374087" y="5387730"/>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Tree>
    <p:extLst>
      <p:ext uri="{BB962C8B-B14F-4D97-AF65-F5344CB8AC3E}">
        <p14:creationId xmlns:p14="http://schemas.microsoft.com/office/powerpoint/2010/main" val="41854836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ortrait-10 positions">
    <p:spTree>
      <p:nvGrpSpPr>
        <p:cNvPr id="1" name=""/>
        <p:cNvGrpSpPr/>
        <p:nvPr/>
      </p:nvGrpSpPr>
      <p:grpSpPr>
        <a:xfrm>
          <a:off x="0" y="0"/>
          <a:ext cx="0" cy="0"/>
          <a:chOff x="0" y="0"/>
          <a:chExt cx="0" cy="0"/>
        </a:xfrm>
      </p:grpSpPr>
      <p:sp>
        <p:nvSpPr>
          <p:cNvPr id="12" name="Picture Placeholder 360">
            <a:extLst>
              <a:ext uri="{FF2B5EF4-FFF2-40B4-BE49-F238E27FC236}">
                <a16:creationId xmlns:a16="http://schemas.microsoft.com/office/drawing/2014/main" id="{406AFED2-ED49-1112-B21D-D2ECF913338D}"/>
              </a:ext>
            </a:extLst>
          </p:cNvPr>
          <p:cNvSpPr>
            <a:spLocks noGrp="1"/>
          </p:cNvSpPr>
          <p:nvPr>
            <p:ph type="pic" sz="quarter" idx="12"/>
          </p:nvPr>
        </p:nvSpPr>
        <p:spPr>
          <a:xfrm>
            <a:off x="1510445" y="1682263"/>
            <a:ext cx="1411061" cy="1408177"/>
          </a:xfrm>
          <a:solidFill>
            <a:schemeClr val="bg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5" name="Text Placeholder 4">
            <a:extLst>
              <a:ext uri="{FF2B5EF4-FFF2-40B4-BE49-F238E27FC236}">
                <a16:creationId xmlns:a16="http://schemas.microsoft.com/office/drawing/2014/main" id="{7454D37D-9760-333D-5D98-7361CD68B949}"/>
              </a:ext>
            </a:extLst>
          </p:cNvPr>
          <p:cNvSpPr>
            <a:spLocks noGrp="1"/>
          </p:cNvSpPr>
          <p:nvPr>
            <p:ph type="body" sz="quarter" idx="14" hasCustomPrompt="1"/>
          </p:nvPr>
        </p:nvSpPr>
        <p:spPr>
          <a:xfrm>
            <a:off x="1510079"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7" name="Picture Placeholder 360">
            <a:extLst>
              <a:ext uri="{FF2B5EF4-FFF2-40B4-BE49-F238E27FC236}">
                <a16:creationId xmlns:a16="http://schemas.microsoft.com/office/drawing/2014/main" id="{25194CC7-DFDD-41E3-3F16-A4BAED70D310}"/>
              </a:ext>
            </a:extLst>
          </p:cNvPr>
          <p:cNvSpPr>
            <a:spLocks noGrp="1"/>
          </p:cNvSpPr>
          <p:nvPr>
            <p:ph type="pic" sz="quarter" idx="15"/>
          </p:nvPr>
        </p:nvSpPr>
        <p:spPr>
          <a:xfrm>
            <a:off x="3409584" y="1682263"/>
            <a:ext cx="1411061" cy="1408177"/>
          </a:xfrm>
          <a:solidFill>
            <a:schemeClr val="bg2"/>
          </a:solidFill>
        </p:spPr>
        <p:txBody>
          <a:bodyPr/>
          <a:lstStyle/>
          <a:p>
            <a:r>
              <a:rPr lang="en-US"/>
              <a:t>Click icon to add picture</a:t>
            </a:r>
            <a:endParaRPr lang="en-US" dirty="0"/>
          </a:p>
        </p:txBody>
      </p:sp>
      <p:sp>
        <p:nvSpPr>
          <p:cNvPr id="8" name="Text Placeholder 4">
            <a:extLst>
              <a:ext uri="{FF2B5EF4-FFF2-40B4-BE49-F238E27FC236}">
                <a16:creationId xmlns:a16="http://schemas.microsoft.com/office/drawing/2014/main" id="{259FEBC2-FFA2-F082-C0B4-490D9C6E3682}"/>
              </a:ext>
            </a:extLst>
          </p:cNvPr>
          <p:cNvSpPr>
            <a:spLocks noGrp="1"/>
          </p:cNvSpPr>
          <p:nvPr>
            <p:ph type="body" sz="quarter" idx="16" hasCustomPrompt="1"/>
          </p:nvPr>
        </p:nvSpPr>
        <p:spPr>
          <a:xfrm>
            <a:off x="3409218"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0" name="Picture Placeholder 360">
            <a:extLst>
              <a:ext uri="{FF2B5EF4-FFF2-40B4-BE49-F238E27FC236}">
                <a16:creationId xmlns:a16="http://schemas.microsoft.com/office/drawing/2014/main" id="{9E7760E5-8579-2ACD-19F1-A979EC595A81}"/>
              </a:ext>
            </a:extLst>
          </p:cNvPr>
          <p:cNvSpPr>
            <a:spLocks noGrp="1"/>
          </p:cNvSpPr>
          <p:nvPr>
            <p:ph type="pic" sz="quarter" idx="17"/>
          </p:nvPr>
        </p:nvSpPr>
        <p:spPr>
          <a:xfrm>
            <a:off x="5308182" y="1682263"/>
            <a:ext cx="1411061" cy="1408177"/>
          </a:xfrm>
          <a:solidFill>
            <a:schemeClr val="bg2"/>
          </a:solidFill>
        </p:spPr>
        <p:txBody>
          <a:bodyPr/>
          <a:lstStyle/>
          <a:p>
            <a:r>
              <a:rPr lang="en-US"/>
              <a:t>Click icon to add picture</a:t>
            </a:r>
            <a:endParaRPr lang="en-US" dirty="0"/>
          </a:p>
        </p:txBody>
      </p:sp>
      <p:sp>
        <p:nvSpPr>
          <p:cNvPr id="13" name="Text Placeholder 4">
            <a:extLst>
              <a:ext uri="{FF2B5EF4-FFF2-40B4-BE49-F238E27FC236}">
                <a16:creationId xmlns:a16="http://schemas.microsoft.com/office/drawing/2014/main" id="{121DEBE6-249D-E1B1-4B52-A019B44949CF}"/>
              </a:ext>
            </a:extLst>
          </p:cNvPr>
          <p:cNvSpPr>
            <a:spLocks noGrp="1"/>
          </p:cNvSpPr>
          <p:nvPr>
            <p:ph type="body" sz="quarter" idx="18" hasCustomPrompt="1"/>
          </p:nvPr>
        </p:nvSpPr>
        <p:spPr>
          <a:xfrm>
            <a:off x="5307640"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4" name="Picture Placeholder 360">
            <a:extLst>
              <a:ext uri="{FF2B5EF4-FFF2-40B4-BE49-F238E27FC236}">
                <a16:creationId xmlns:a16="http://schemas.microsoft.com/office/drawing/2014/main" id="{EB7AC011-2F57-EC56-91F9-A965565A4061}"/>
              </a:ext>
            </a:extLst>
          </p:cNvPr>
          <p:cNvSpPr>
            <a:spLocks noGrp="1"/>
          </p:cNvSpPr>
          <p:nvPr>
            <p:ph type="pic" sz="quarter" idx="19"/>
          </p:nvPr>
        </p:nvSpPr>
        <p:spPr>
          <a:xfrm>
            <a:off x="7206077" y="1682263"/>
            <a:ext cx="1411061" cy="1408177"/>
          </a:xfrm>
          <a:solidFill>
            <a:schemeClr val="bg2"/>
          </a:solidFill>
        </p:spPr>
        <p:txBody>
          <a:bodyPr/>
          <a:lstStyle/>
          <a:p>
            <a:r>
              <a:rPr lang="en-US"/>
              <a:t>Click icon to add picture</a:t>
            </a:r>
            <a:endParaRPr lang="en-US" dirty="0"/>
          </a:p>
        </p:txBody>
      </p:sp>
      <p:sp>
        <p:nvSpPr>
          <p:cNvPr id="15" name="Text Placeholder 4">
            <a:extLst>
              <a:ext uri="{FF2B5EF4-FFF2-40B4-BE49-F238E27FC236}">
                <a16:creationId xmlns:a16="http://schemas.microsoft.com/office/drawing/2014/main" id="{D59762E5-F688-DBA8-4C37-B3A3C58F18B9}"/>
              </a:ext>
            </a:extLst>
          </p:cNvPr>
          <p:cNvSpPr>
            <a:spLocks noGrp="1"/>
          </p:cNvSpPr>
          <p:nvPr>
            <p:ph type="body" sz="quarter" idx="20" hasCustomPrompt="1"/>
          </p:nvPr>
        </p:nvSpPr>
        <p:spPr>
          <a:xfrm>
            <a:off x="7205711"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24" name="Picture Placeholder 360">
            <a:extLst>
              <a:ext uri="{FF2B5EF4-FFF2-40B4-BE49-F238E27FC236}">
                <a16:creationId xmlns:a16="http://schemas.microsoft.com/office/drawing/2014/main" id="{8A47F1D3-73AD-F467-48EE-D2074775291F}"/>
              </a:ext>
            </a:extLst>
          </p:cNvPr>
          <p:cNvSpPr>
            <a:spLocks noGrp="1"/>
          </p:cNvSpPr>
          <p:nvPr>
            <p:ph type="pic" sz="quarter" idx="21"/>
          </p:nvPr>
        </p:nvSpPr>
        <p:spPr>
          <a:xfrm>
            <a:off x="9103782" y="1682263"/>
            <a:ext cx="1411061" cy="1408177"/>
          </a:xfrm>
          <a:solidFill>
            <a:schemeClr val="bg2"/>
          </a:solidFill>
        </p:spPr>
        <p:txBody>
          <a:bodyPr/>
          <a:lstStyle/>
          <a:p>
            <a:r>
              <a:rPr lang="en-US"/>
              <a:t>Click icon to add picture</a:t>
            </a:r>
            <a:endParaRPr lang="en-US" dirty="0"/>
          </a:p>
        </p:txBody>
      </p:sp>
      <p:sp>
        <p:nvSpPr>
          <p:cNvPr id="26" name="Text Placeholder 4">
            <a:extLst>
              <a:ext uri="{FF2B5EF4-FFF2-40B4-BE49-F238E27FC236}">
                <a16:creationId xmlns:a16="http://schemas.microsoft.com/office/drawing/2014/main" id="{B4A73141-DACC-B694-EAA5-D499AAA41AA2}"/>
              </a:ext>
            </a:extLst>
          </p:cNvPr>
          <p:cNvSpPr>
            <a:spLocks noGrp="1"/>
          </p:cNvSpPr>
          <p:nvPr>
            <p:ph type="body" sz="quarter" idx="22" hasCustomPrompt="1"/>
          </p:nvPr>
        </p:nvSpPr>
        <p:spPr>
          <a:xfrm>
            <a:off x="9103416" y="3107592"/>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3" name="Picture Placeholder 360">
            <a:extLst>
              <a:ext uri="{FF2B5EF4-FFF2-40B4-BE49-F238E27FC236}">
                <a16:creationId xmlns:a16="http://schemas.microsoft.com/office/drawing/2014/main" id="{50C0265D-4C37-A6EB-018A-088C3665D77B}"/>
              </a:ext>
            </a:extLst>
          </p:cNvPr>
          <p:cNvSpPr>
            <a:spLocks noGrp="1"/>
          </p:cNvSpPr>
          <p:nvPr>
            <p:ph type="pic" sz="quarter" idx="23"/>
          </p:nvPr>
        </p:nvSpPr>
        <p:spPr>
          <a:xfrm>
            <a:off x="1510079" y="3970677"/>
            <a:ext cx="1411061" cy="1408177"/>
          </a:xfrm>
          <a:solidFill>
            <a:schemeClr val="bg2"/>
          </a:solidFill>
        </p:spPr>
        <p:txBody>
          <a:bodyPr/>
          <a:lstStyle/>
          <a:p>
            <a:r>
              <a:rPr lang="en-US"/>
              <a:t>Click icon to add picture</a:t>
            </a:r>
            <a:endParaRPr lang="en-US" dirty="0"/>
          </a:p>
        </p:txBody>
      </p:sp>
      <p:sp>
        <p:nvSpPr>
          <p:cNvPr id="4" name="Text Placeholder 4">
            <a:extLst>
              <a:ext uri="{FF2B5EF4-FFF2-40B4-BE49-F238E27FC236}">
                <a16:creationId xmlns:a16="http://schemas.microsoft.com/office/drawing/2014/main" id="{3171DB7C-B77B-BA2F-D42D-E70799E1CF45}"/>
              </a:ext>
            </a:extLst>
          </p:cNvPr>
          <p:cNvSpPr>
            <a:spLocks noGrp="1"/>
          </p:cNvSpPr>
          <p:nvPr>
            <p:ph type="body" sz="quarter" idx="24" hasCustomPrompt="1"/>
          </p:nvPr>
        </p:nvSpPr>
        <p:spPr>
          <a:xfrm>
            <a:off x="1509713"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6" name="Picture Placeholder 360">
            <a:extLst>
              <a:ext uri="{FF2B5EF4-FFF2-40B4-BE49-F238E27FC236}">
                <a16:creationId xmlns:a16="http://schemas.microsoft.com/office/drawing/2014/main" id="{54228786-C065-7CF8-8C9C-C9622BDB5F7E}"/>
              </a:ext>
            </a:extLst>
          </p:cNvPr>
          <p:cNvSpPr>
            <a:spLocks noGrp="1"/>
          </p:cNvSpPr>
          <p:nvPr>
            <p:ph type="pic" sz="quarter" idx="25"/>
          </p:nvPr>
        </p:nvSpPr>
        <p:spPr>
          <a:xfrm>
            <a:off x="3409218" y="3970677"/>
            <a:ext cx="1411061" cy="1408177"/>
          </a:xfrm>
          <a:solidFill>
            <a:schemeClr val="bg2"/>
          </a:solidFill>
        </p:spPr>
        <p:txBody>
          <a:bodyPr/>
          <a:lstStyle/>
          <a:p>
            <a:r>
              <a:rPr lang="en-US"/>
              <a:t>Click icon to add picture</a:t>
            </a:r>
            <a:endParaRPr lang="en-US" dirty="0"/>
          </a:p>
        </p:txBody>
      </p:sp>
      <p:sp>
        <p:nvSpPr>
          <p:cNvPr id="9" name="Text Placeholder 4">
            <a:extLst>
              <a:ext uri="{FF2B5EF4-FFF2-40B4-BE49-F238E27FC236}">
                <a16:creationId xmlns:a16="http://schemas.microsoft.com/office/drawing/2014/main" id="{9C03BA11-280F-ED2F-8FE5-AD08B0D44816}"/>
              </a:ext>
            </a:extLst>
          </p:cNvPr>
          <p:cNvSpPr>
            <a:spLocks noGrp="1"/>
          </p:cNvSpPr>
          <p:nvPr>
            <p:ph type="body" sz="quarter" idx="26" hasCustomPrompt="1"/>
          </p:nvPr>
        </p:nvSpPr>
        <p:spPr>
          <a:xfrm>
            <a:off x="3408852"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1" name="Picture Placeholder 360">
            <a:extLst>
              <a:ext uri="{FF2B5EF4-FFF2-40B4-BE49-F238E27FC236}">
                <a16:creationId xmlns:a16="http://schemas.microsoft.com/office/drawing/2014/main" id="{D0FFE670-33BD-AB72-DB9E-26A7E5785E56}"/>
              </a:ext>
            </a:extLst>
          </p:cNvPr>
          <p:cNvSpPr>
            <a:spLocks noGrp="1"/>
          </p:cNvSpPr>
          <p:nvPr>
            <p:ph type="pic" sz="quarter" idx="27"/>
          </p:nvPr>
        </p:nvSpPr>
        <p:spPr>
          <a:xfrm>
            <a:off x="5307816" y="3970677"/>
            <a:ext cx="1411061" cy="1408177"/>
          </a:xfrm>
          <a:solidFill>
            <a:schemeClr val="bg2"/>
          </a:solidFill>
        </p:spPr>
        <p:txBody>
          <a:bodyPr/>
          <a:lstStyle/>
          <a:p>
            <a:r>
              <a:rPr lang="en-US"/>
              <a:t>Click icon to add picture</a:t>
            </a:r>
            <a:endParaRPr lang="en-US" dirty="0"/>
          </a:p>
        </p:txBody>
      </p:sp>
      <p:sp>
        <p:nvSpPr>
          <p:cNvPr id="16" name="Text Placeholder 4">
            <a:extLst>
              <a:ext uri="{FF2B5EF4-FFF2-40B4-BE49-F238E27FC236}">
                <a16:creationId xmlns:a16="http://schemas.microsoft.com/office/drawing/2014/main" id="{36FD3033-3412-943B-9B60-3555F20EAC66}"/>
              </a:ext>
            </a:extLst>
          </p:cNvPr>
          <p:cNvSpPr>
            <a:spLocks noGrp="1"/>
          </p:cNvSpPr>
          <p:nvPr>
            <p:ph type="body" sz="quarter" idx="28" hasCustomPrompt="1"/>
          </p:nvPr>
        </p:nvSpPr>
        <p:spPr>
          <a:xfrm>
            <a:off x="5307274"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7" name="Picture Placeholder 360">
            <a:extLst>
              <a:ext uri="{FF2B5EF4-FFF2-40B4-BE49-F238E27FC236}">
                <a16:creationId xmlns:a16="http://schemas.microsoft.com/office/drawing/2014/main" id="{D90F4C59-A65F-7802-34A6-70D69C5041A5}"/>
              </a:ext>
            </a:extLst>
          </p:cNvPr>
          <p:cNvSpPr>
            <a:spLocks noGrp="1"/>
          </p:cNvSpPr>
          <p:nvPr>
            <p:ph type="pic" sz="quarter" idx="29"/>
          </p:nvPr>
        </p:nvSpPr>
        <p:spPr>
          <a:xfrm>
            <a:off x="7205711" y="3970677"/>
            <a:ext cx="1411061" cy="1408177"/>
          </a:xfrm>
          <a:solidFill>
            <a:schemeClr val="bg2"/>
          </a:solidFill>
        </p:spPr>
        <p:txBody>
          <a:bodyPr/>
          <a:lstStyle/>
          <a:p>
            <a:r>
              <a:rPr lang="en-US"/>
              <a:t>Click icon to add picture</a:t>
            </a:r>
            <a:endParaRPr lang="en-US" dirty="0"/>
          </a:p>
        </p:txBody>
      </p:sp>
      <p:sp>
        <p:nvSpPr>
          <p:cNvPr id="18" name="Text Placeholder 4">
            <a:extLst>
              <a:ext uri="{FF2B5EF4-FFF2-40B4-BE49-F238E27FC236}">
                <a16:creationId xmlns:a16="http://schemas.microsoft.com/office/drawing/2014/main" id="{134846F9-F8EB-3656-08DF-03E1A00CD633}"/>
              </a:ext>
            </a:extLst>
          </p:cNvPr>
          <p:cNvSpPr>
            <a:spLocks noGrp="1"/>
          </p:cNvSpPr>
          <p:nvPr>
            <p:ph type="body" sz="quarter" idx="30" hasCustomPrompt="1"/>
          </p:nvPr>
        </p:nvSpPr>
        <p:spPr>
          <a:xfrm>
            <a:off x="7205345"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
        <p:nvSpPr>
          <p:cNvPr id="19" name="Picture Placeholder 360">
            <a:extLst>
              <a:ext uri="{FF2B5EF4-FFF2-40B4-BE49-F238E27FC236}">
                <a16:creationId xmlns:a16="http://schemas.microsoft.com/office/drawing/2014/main" id="{9694CBBD-6AE6-ADDC-80FB-FDFA2458BCB3}"/>
              </a:ext>
            </a:extLst>
          </p:cNvPr>
          <p:cNvSpPr>
            <a:spLocks noGrp="1"/>
          </p:cNvSpPr>
          <p:nvPr>
            <p:ph type="pic" sz="quarter" idx="31"/>
          </p:nvPr>
        </p:nvSpPr>
        <p:spPr>
          <a:xfrm>
            <a:off x="9103416" y="3970677"/>
            <a:ext cx="1411061" cy="1408177"/>
          </a:xfrm>
          <a:solidFill>
            <a:schemeClr val="bg2"/>
          </a:solidFill>
        </p:spPr>
        <p:txBody>
          <a:bodyPr/>
          <a:lstStyle/>
          <a:p>
            <a:r>
              <a:rPr lang="en-US"/>
              <a:t>Click icon to add picture</a:t>
            </a:r>
            <a:endParaRPr lang="en-US" dirty="0"/>
          </a:p>
        </p:txBody>
      </p:sp>
      <p:sp>
        <p:nvSpPr>
          <p:cNvPr id="20" name="Text Placeholder 4">
            <a:extLst>
              <a:ext uri="{FF2B5EF4-FFF2-40B4-BE49-F238E27FC236}">
                <a16:creationId xmlns:a16="http://schemas.microsoft.com/office/drawing/2014/main" id="{4DB0CCF3-7E0B-FACF-F244-CCF6EC2D9306}"/>
              </a:ext>
            </a:extLst>
          </p:cNvPr>
          <p:cNvSpPr>
            <a:spLocks noGrp="1"/>
          </p:cNvSpPr>
          <p:nvPr>
            <p:ph type="body" sz="quarter" idx="32" hasCustomPrompt="1"/>
          </p:nvPr>
        </p:nvSpPr>
        <p:spPr>
          <a:xfrm>
            <a:off x="9103050" y="5396006"/>
            <a:ext cx="1412144" cy="321408"/>
          </a:xfrm>
        </p:spPr>
        <p:txBody>
          <a:bodyPr tIns="91440"/>
          <a:lstStyle>
            <a:lvl1pPr marL="0" indent="0">
              <a:buNone/>
              <a:defRPr sz="1600" b="1"/>
            </a:lvl1pPr>
            <a:lvl2pPr marL="457200" indent="0">
              <a:buNone/>
              <a:defRPr sz="1800" b="1"/>
            </a:lvl2pPr>
            <a:lvl3pPr marL="914400" indent="0">
              <a:buNone/>
              <a:defRPr sz="1800" b="1"/>
            </a:lvl3pPr>
            <a:lvl4pPr marL="1371600" indent="0">
              <a:buNone/>
              <a:defRPr sz="1800" b="1"/>
            </a:lvl4pPr>
            <a:lvl5pPr marL="1828800" indent="0">
              <a:buNone/>
              <a:defRPr sz="1800" b="1"/>
            </a:lvl5pPr>
          </a:lstStyle>
          <a:p>
            <a:pPr lvl="0"/>
            <a:r>
              <a:rPr lang="en-US" dirty="0"/>
              <a:t>First Name, Last Name</a:t>
            </a:r>
          </a:p>
        </p:txBody>
      </p:sp>
    </p:spTree>
    <p:extLst>
      <p:ext uri="{BB962C8B-B14F-4D97-AF65-F5344CB8AC3E}">
        <p14:creationId xmlns:p14="http://schemas.microsoft.com/office/powerpoint/2010/main" val="7597457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ortrait-Smart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EC8D-F30D-2272-2A4E-CD93B0D75CC0}"/>
              </a:ext>
            </a:extLst>
          </p:cNvPr>
          <p:cNvSpPr>
            <a:spLocks noGrp="1"/>
          </p:cNvSpPr>
          <p:nvPr>
            <p:ph type="title" hasCustomPrompt="1"/>
          </p:nvPr>
        </p:nvSpPr>
        <p:spPr>
          <a:xfrm>
            <a:off x="314692" y="365125"/>
            <a:ext cx="11492432" cy="886397"/>
          </a:xfrm>
        </p:spPr>
        <p:txBody>
          <a:bodyPr/>
          <a:lstStyle/>
          <a:p>
            <a:r>
              <a:rPr lang="en-US" dirty="0"/>
              <a:t>One-sentence headline stating the main takeaway message for the slide; no longer than two lines  </a:t>
            </a:r>
          </a:p>
        </p:txBody>
      </p:sp>
      <p:sp>
        <p:nvSpPr>
          <p:cNvPr id="4" name="SmartArt Placeholder 3">
            <a:extLst>
              <a:ext uri="{FF2B5EF4-FFF2-40B4-BE49-F238E27FC236}">
                <a16:creationId xmlns:a16="http://schemas.microsoft.com/office/drawing/2014/main" id="{41F9B8EB-EA8B-7B42-D70A-72CFAD42EB27}"/>
              </a:ext>
            </a:extLst>
          </p:cNvPr>
          <p:cNvSpPr>
            <a:spLocks noGrp="1"/>
          </p:cNvSpPr>
          <p:nvPr>
            <p:ph type="dgm" sz="quarter" idx="10"/>
          </p:nvPr>
        </p:nvSpPr>
        <p:spPr>
          <a:xfrm>
            <a:off x="314691" y="1430338"/>
            <a:ext cx="11493133" cy="4852987"/>
          </a:xfrm>
        </p:spPr>
        <p:txBody>
          <a:bodyPr/>
          <a:lstStyle/>
          <a:p>
            <a:r>
              <a:rPr lang="en-US"/>
              <a:t>Click icon to add SmartArt graphic</a:t>
            </a:r>
          </a:p>
        </p:txBody>
      </p:sp>
    </p:spTree>
    <p:extLst>
      <p:ext uri="{BB962C8B-B14F-4D97-AF65-F5344CB8AC3E}">
        <p14:creationId xmlns:p14="http://schemas.microsoft.com/office/powerpoint/2010/main" val="2475658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Editable">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25B3089-0A48-0AC4-08EB-C9D35463AC28}"/>
              </a:ext>
            </a:extLst>
          </p:cNvPr>
          <p:cNvSpPr/>
          <p:nvPr userDrawn="1"/>
        </p:nvSpPr>
        <p:spPr>
          <a:xfrm>
            <a:off x="385763" y="6015038"/>
            <a:ext cx="6899620" cy="5759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5">
            <a:extLst>
              <a:ext uri="{FF2B5EF4-FFF2-40B4-BE49-F238E27FC236}">
                <a16:creationId xmlns:a16="http://schemas.microsoft.com/office/drawing/2014/main" id="{98CF54AA-7F0F-038A-AAAF-AD02F6AA5ACA}"/>
              </a:ext>
            </a:extLst>
          </p:cNvPr>
          <p:cNvSpPr>
            <a:spLocks noGrp="1"/>
          </p:cNvSpPr>
          <p:nvPr>
            <p:ph type="pic" sz="quarter" idx="21"/>
          </p:nvPr>
        </p:nvSpPr>
        <p:spPr>
          <a:xfrm>
            <a:off x="0" y="0"/>
            <a:ext cx="12192000" cy="6858000"/>
          </a:xfrm>
          <a:custGeom>
            <a:avLst/>
            <a:gdLst>
              <a:gd name="connsiteX0" fmla="*/ 896615 w 12192000"/>
              <a:gd name="connsiteY0" fmla="*/ 829307 h 6858000"/>
              <a:gd name="connsiteX1" fmla="*/ 896615 w 12192000"/>
              <a:gd name="connsiteY1" fmla="*/ 6028692 h 6858000"/>
              <a:gd name="connsiteX2" fmla="*/ 6096000 w 12192000"/>
              <a:gd name="connsiteY2" fmla="*/ 6028692 h 6858000"/>
              <a:gd name="connsiteX3" fmla="*/ 6096000 w 12192000"/>
              <a:gd name="connsiteY3" fmla="*/ 829307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896615" y="829307"/>
                </a:moveTo>
                <a:lnTo>
                  <a:pt x="896615" y="6028692"/>
                </a:lnTo>
                <a:lnTo>
                  <a:pt x="6096000" y="6028692"/>
                </a:lnTo>
                <a:lnTo>
                  <a:pt x="6096000" y="829307"/>
                </a:lnTo>
                <a:close/>
                <a:moveTo>
                  <a:pt x="0" y="0"/>
                </a:moveTo>
                <a:lnTo>
                  <a:pt x="12192000" y="0"/>
                </a:lnTo>
                <a:lnTo>
                  <a:pt x="12192000" y="6858000"/>
                </a:lnTo>
                <a:lnTo>
                  <a:pt x="0" y="6858000"/>
                </a:lnTo>
                <a:close/>
              </a:path>
            </a:pathLst>
          </a:custGeom>
          <a:solidFill>
            <a:schemeClr val="bg1">
              <a:lumMod val="95000"/>
            </a:schemeClr>
          </a:solidFill>
        </p:spPr>
        <p:txBody>
          <a:bodyPr wrap="square">
            <a:noAutofit/>
          </a:bodyPr>
          <a:lstStyle/>
          <a:p>
            <a:r>
              <a:rPr lang="en-US"/>
              <a:t>Click icon to add picture</a:t>
            </a:r>
            <a:endParaRPr lang="en-US" dirty="0"/>
          </a:p>
        </p:txBody>
      </p:sp>
      <p:sp>
        <p:nvSpPr>
          <p:cNvPr id="41" name="Title 1">
            <a:extLst>
              <a:ext uri="{FF2B5EF4-FFF2-40B4-BE49-F238E27FC236}">
                <a16:creationId xmlns:a16="http://schemas.microsoft.com/office/drawing/2014/main" id="{2B6A4265-6FDC-7301-BD87-6CE0C2335A99}"/>
              </a:ext>
            </a:extLst>
          </p:cNvPr>
          <p:cNvSpPr>
            <a:spLocks noGrp="1"/>
          </p:cNvSpPr>
          <p:nvPr>
            <p:ph type="ctrTitle" hasCustomPrompt="1"/>
          </p:nvPr>
        </p:nvSpPr>
        <p:spPr>
          <a:xfrm>
            <a:off x="1215450" y="2254309"/>
            <a:ext cx="4518085" cy="997196"/>
          </a:xfrm>
        </p:spPr>
        <p:txBody>
          <a:bodyPr wrap="square" anchor="t" anchorCtr="0">
            <a:noAutofit/>
          </a:bodyPr>
          <a:lstStyle>
            <a:lvl1pPr algn="l">
              <a:spcBef>
                <a:spcPts val="1200"/>
              </a:spcBef>
              <a:spcAft>
                <a:spcPts val="60"/>
              </a:spcAft>
              <a:defRPr sz="3600" b="1">
                <a:solidFill>
                  <a:schemeClr val="tx1"/>
                </a:solidFill>
              </a:defRPr>
            </a:lvl1pPr>
          </a:lstStyle>
          <a:p>
            <a:r>
              <a:rPr lang="en-US" dirty="0"/>
              <a:t>Presentation Title (Text size no larger than 32pt)</a:t>
            </a:r>
          </a:p>
        </p:txBody>
      </p:sp>
      <p:sp>
        <p:nvSpPr>
          <p:cNvPr id="43" name="Text Placeholder 1961">
            <a:extLst>
              <a:ext uri="{FF2B5EF4-FFF2-40B4-BE49-F238E27FC236}">
                <a16:creationId xmlns:a16="http://schemas.microsoft.com/office/drawing/2014/main" id="{1061D354-0A2B-B951-F1BE-22D610DF35A9}"/>
              </a:ext>
            </a:extLst>
          </p:cNvPr>
          <p:cNvSpPr>
            <a:spLocks noGrp="1"/>
          </p:cNvSpPr>
          <p:nvPr>
            <p:ph type="body" sz="quarter" idx="14" hasCustomPrompt="1"/>
          </p:nvPr>
        </p:nvSpPr>
        <p:spPr>
          <a:xfrm>
            <a:off x="1215450" y="1934670"/>
            <a:ext cx="4518085" cy="193899"/>
          </a:xfrm>
        </p:spPr>
        <p:txBody>
          <a:bodyPr wrap="square" anchor="t" anchorCtr="0">
            <a:noAutofit/>
          </a:bodyPr>
          <a:lstStyle>
            <a:lvl1pPr marL="0" indent="0" algn="l">
              <a:spcBef>
                <a:spcPts val="1200"/>
              </a:spcBef>
              <a:spcAft>
                <a:spcPts val="60"/>
              </a:spcAft>
              <a:buNone/>
              <a:defRPr sz="1400" b="0" i="0" spc="150" baseline="0">
                <a:solidFill>
                  <a:schemeClr val="tx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grpSp>
        <p:nvGrpSpPr>
          <p:cNvPr id="47" name="Group 46">
            <a:extLst>
              <a:ext uri="{FF2B5EF4-FFF2-40B4-BE49-F238E27FC236}">
                <a16:creationId xmlns:a16="http://schemas.microsoft.com/office/drawing/2014/main" id="{B9E34D55-5962-D71E-5F14-F58404B73863}"/>
              </a:ext>
            </a:extLst>
          </p:cNvPr>
          <p:cNvGrpSpPr/>
          <p:nvPr userDrawn="1"/>
        </p:nvGrpSpPr>
        <p:grpSpPr>
          <a:xfrm>
            <a:off x="1168862" y="5406470"/>
            <a:ext cx="4834263" cy="369332"/>
            <a:chOff x="1168862" y="5508070"/>
            <a:chExt cx="4834263" cy="369332"/>
          </a:xfrm>
        </p:grpSpPr>
        <p:pic>
          <p:nvPicPr>
            <p:cNvPr id="48" name="Picture 47">
              <a:extLst>
                <a:ext uri="{FF2B5EF4-FFF2-40B4-BE49-F238E27FC236}">
                  <a16:creationId xmlns:a16="http://schemas.microsoft.com/office/drawing/2014/main" id="{D4967025-85C6-1E53-9051-CBBA63AE1D97}"/>
                </a:ext>
              </a:extLst>
            </p:cNvPr>
            <p:cNvPicPr>
              <a:picLocks noChangeAspect="1"/>
            </p:cNvPicPr>
            <p:nvPr userDrawn="1"/>
          </p:nvPicPr>
          <p:blipFill>
            <a:blip r:embed="rId2"/>
            <a:stretch>
              <a:fillRect/>
            </a:stretch>
          </p:blipFill>
          <p:spPr>
            <a:xfrm>
              <a:off x="1168862" y="5508070"/>
              <a:ext cx="1311127" cy="316213"/>
            </a:xfrm>
            <a:prstGeom prst="rect">
              <a:avLst/>
            </a:prstGeom>
          </p:spPr>
        </p:pic>
        <p:sp>
          <p:nvSpPr>
            <p:cNvPr id="49" name="TextBox 48">
              <a:extLst>
                <a:ext uri="{FF2B5EF4-FFF2-40B4-BE49-F238E27FC236}">
                  <a16:creationId xmlns:a16="http://schemas.microsoft.com/office/drawing/2014/main" id="{6432B67B-E65C-8C4D-ECEE-0E0F031F2333}"/>
                </a:ext>
              </a:extLst>
            </p:cNvPr>
            <p:cNvSpPr txBox="1"/>
            <p:nvPr userDrawn="1"/>
          </p:nvSpPr>
          <p:spPr>
            <a:xfrm>
              <a:off x="2561071" y="5508070"/>
              <a:ext cx="3442054" cy="369332"/>
            </a:xfrm>
            <a:prstGeom prst="rect">
              <a:avLst/>
            </a:prstGeom>
            <a:noFill/>
          </p:spPr>
          <p:txBody>
            <a:bodyPr wrap="square" rtlCol="0">
              <a:spAutoFit/>
            </a:bodyPr>
            <a:lstStyle/>
            <a:p>
              <a:r>
                <a:rPr lang="en-US" sz="900" b="0" dirty="0">
                  <a:solidFill>
                    <a:schemeClr val="tx1"/>
                  </a:solidFill>
                  <a:latin typeface="Roboto" panose="02000000000000000000" pitchFamily="2" charset="0"/>
                  <a:ea typeface="Roboto" panose="02000000000000000000" pitchFamily="2" charset="0"/>
                </a:rPr>
                <a:t>ORNL IS MANAGED BY UT-BATTELLE LLC </a:t>
              </a:r>
              <a:br>
                <a:rPr lang="en-US" sz="900" b="0" dirty="0">
                  <a:solidFill>
                    <a:schemeClr val="tx1"/>
                  </a:solidFill>
                  <a:latin typeface="Roboto" panose="02000000000000000000" pitchFamily="2" charset="0"/>
                  <a:ea typeface="Roboto" panose="02000000000000000000" pitchFamily="2" charset="0"/>
                </a:rPr>
              </a:br>
              <a:r>
                <a:rPr lang="en-US" sz="900" b="0" dirty="0">
                  <a:solidFill>
                    <a:schemeClr val="tx1"/>
                  </a:solidFill>
                  <a:latin typeface="Roboto" panose="02000000000000000000" pitchFamily="2" charset="0"/>
                  <a:ea typeface="Roboto" panose="02000000000000000000" pitchFamily="2" charset="0"/>
                </a:rPr>
                <a:t>FOR THE US DEPARTMENT OF ENERGY</a:t>
              </a:r>
            </a:p>
          </p:txBody>
        </p:sp>
      </p:grpSp>
      <p:pic>
        <p:nvPicPr>
          <p:cNvPr id="31" name="Graphic 30">
            <a:extLst>
              <a:ext uri="{FF2B5EF4-FFF2-40B4-BE49-F238E27FC236}">
                <a16:creationId xmlns:a16="http://schemas.microsoft.com/office/drawing/2014/main" id="{767997A1-375F-1726-DF9D-576251F05B3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228108" y="1141396"/>
            <a:ext cx="1780479" cy="428014"/>
          </a:xfrm>
          <a:prstGeom prst="rect">
            <a:avLst/>
          </a:prstGeom>
        </p:spPr>
      </p:pic>
      <p:sp>
        <p:nvSpPr>
          <p:cNvPr id="7" name="Text Placeholder 1963">
            <a:extLst>
              <a:ext uri="{FF2B5EF4-FFF2-40B4-BE49-F238E27FC236}">
                <a16:creationId xmlns:a16="http://schemas.microsoft.com/office/drawing/2014/main" id="{3B1CF4E8-BDC8-B225-DB1D-63D508EC3889}"/>
              </a:ext>
            </a:extLst>
          </p:cNvPr>
          <p:cNvSpPr>
            <a:spLocks noGrp="1"/>
          </p:cNvSpPr>
          <p:nvPr>
            <p:ph type="body" sz="quarter" idx="15" hasCustomPrompt="1"/>
          </p:nvPr>
        </p:nvSpPr>
        <p:spPr>
          <a:xfrm>
            <a:off x="1215450" y="4383195"/>
            <a:ext cx="4517136" cy="332399"/>
          </a:xfrm>
        </p:spPr>
        <p:txBody>
          <a:bodyPr wrap="square" anchor="t" anchorCtr="0">
            <a:noAutofit/>
          </a:bodyPr>
          <a:lstStyle>
            <a:lvl1pPr marL="0" indent="0" algn="l">
              <a:spcBef>
                <a:spcPts val="1200"/>
              </a:spcBef>
              <a:spcAft>
                <a:spcPts val="60"/>
              </a:spcAft>
              <a:buNone/>
              <a:defRPr sz="2400" b="0" i="0">
                <a:solidFill>
                  <a:schemeClr val="tx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10" name="Text Placeholder 47">
            <a:extLst>
              <a:ext uri="{FF2B5EF4-FFF2-40B4-BE49-F238E27FC236}">
                <a16:creationId xmlns:a16="http://schemas.microsoft.com/office/drawing/2014/main" id="{67FCB669-B9C0-1E9C-516B-D8A804C4C36C}"/>
              </a:ext>
            </a:extLst>
          </p:cNvPr>
          <p:cNvSpPr>
            <a:spLocks noGrp="1"/>
          </p:cNvSpPr>
          <p:nvPr>
            <p:ph type="body" sz="quarter" idx="17" hasCustomPrompt="1"/>
          </p:nvPr>
        </p:nvSpPr>
        <p:spPr>
          <a:xfrm>
            <a:off x="1215450" y="4798918"/>
            <a:ext cx="4517136" cy="246221"/>
          </a:xfrm>
        </p:spPr>
        <p:txBody>
          <a:bodyPr wrap="square" anchor="t" anchorCtr="0">
            <a:noAutofit/>
          </a:bodyPr>
          <a:lstStyle>
            <a:lvl1pPr marL="0" indent="0" algn="l">
              <a:lnSpc>
                <a:spcPct val="100000"/>
              </a:lnSpc>
              <a:spcBef>
                <a:spcPts val="1200"/>
              </a:spcBef>
              <a:spcAft>
                <a:spcPts val="60"/>
              </a:spcAft>
              <a:buNone/>
              <a:defRPr sz="1600" b="0" i="0">
                <a:solidFill>
                  <a:schemeClr val="tx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12" name="Subtitle 2">
            <a:extLst>
              <a:ext uri="{FF2B5EF4-FFF2-40B4-BE49-F238E27FC236}">
                <a16:creationId xmlns:a16="http://schemas.microsoft.com/office/drawing/2014/main" id="{9A6F6DA4-481A-E606-D7BA-9C2165FE3EB8}"/>
              </a:ext>
            </a:extLst>
          </p:cNvPr>
          <p:cNvSpPr>
            <a:spLocks noGrp="1"/>
          </p:cNvSpPr>
          <p:nvPr>
            <p:ph type="subTitle" idx="1" hasCustomPrompt="1"/>
          </p:nvPr>
        </p:nvSpPr>
        <p:spPr>
          <a:xfrm>
            <a:off x="1215450" y="4031052"/>
            <a:ext cx="4517136" cy="180049"/>
          </a:xfrm>
        </p:spPr>
        <p:txBody>
          <a:bodyPr wrap="square" anchor="t" anchorCtr="0">
            <a:noAutofit/>
          </a:bodyPr>
          <a:lstStyle>
            <a:lvl1pPr marL="0" indent="0" algn="l">
              <a:spcBef>
                <a:spcPts val="1200"/>
              </a:spcBef>
              <a:spcAft>
                <a:spcPts val="60"/>
              </a:spcAft>
              <a:buNone/>
              <a:defRPr sz="1300" b="1"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3" name="Rectangle 12">
            <a:extLst>
              <a:ext uri="{FF2B5EF4-FFF2-40B4-BE49-F238E27FC236}">
                <a16:creationId xmlns:a16="http://schemas.microsoft.com/office/drawing/2014/main" id="{8D17B51F-DF85-E9E0-712B-297B83E802F9}"/>
              </a:ext>
            </a:extLst>
          </p:cNvPr>
          <p:cNvSpPr/>
          <p:nvPr userDrawn="1"/>
        </p:nvSpPr>
        <p:spPr>
          <a:xfrm>
            <a:off x="1215450" y="3780792"/>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274748"/>
              </a:solidFill>
            </a:endParaRPr>
          </a:p>
        </p:txBody>
      </p:sp>
    </p:spTree>
    <p:extLst>
      <p:ext uri="{BB962C8B-B14F-4D97-AF65-F5344CB8AC3E}">
        <p14:creationId xmlns:p14="http://schemas.microsoft.com/office/powerpoint/2010/main" val="37456852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ummary - Standard">
    <p:spTree>
      <p:nvGrpSpPr>
        <p:cNvPr id="1" name=""/>
        <p:cNvGrpSpPr/>
        <p:nvPr/>
      </p:nvGrpSpPr>
      <p:grpSpPr>
        <a:xfrm>
          <a:off x="0" y="0"/>
          <a:ext cx="0" cy="0"/>
          <a:chOff x="0" y="0"/>
          <a:chExt cx="0" cy="0"/>
        </a:xfrm>
      </p:grpSpPr>
      <p:pic>
        <p:nvPicPr>
          <p:cNvPr id="6" name="Picture 5" descr="A high angle view of a city&#10;&#10;Description automatically generated">
            <a:extLst>
              <a:ext uri="{FF2B5EF4-FFF2-40B4-BE49-F238E27FC236}">
                <a16:creationId xmlns:a16="http://schemas.microsoft.com/office/drawing/2014/main" id="{23DA0192-253A-9416-8E30-B9B66EED54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9145" y="2258209"/>
            <a:ext cx="12210290" cy="664797"/>
          </a:xfrm>
        </p:spPr>
        <p:txBody>
          <a:bodyPr anchor="t" anchorCtr="0">
            <a:noAutofit/>
          </a:bodyPr>
          <a:lstStyle>
            <a:lvl1pPr algn="ctr">
              <a:spcBef>
                <a:spcPts val="1200"/>
              </a:spcBef>
              <a:spcAft>
                <a:spcPts val="60"/>
              </a:spcAft>
              <a:defRPr sz="4800" b="1">
                <a:solidFill>
                  <a:schemeClr val="tx1"/>
                </a:solidFill>
              </a:defRPr>
            </a:lvl1pPr>
          </a:lstStyle>
          <a:p>
            <a:r>
              <a:rPr lang="en-US" dirty="0"/>
              <a:t>One-sentence statement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0" y="2922742"/>
            <a:ext cx="12192000" cy="397032"/>
          </a:xfrm>
        </p:spPr>
        <p:txBody>
          <a:bodyPr tIns="91440" anchor="t" anchorCtr="0">
            <a:noAutofit/>
          </a:bodyPr>
          <a:lstStyle>
            <a:lvl1pPr marL="0" indent="0" algn="ctr">
              <a:spcBef>
                <a:spcPts val="1200"/>
              </a:spcBef>
              <a:spcAft>
                <a:spcPts val="60"/>
              </a:spcAft>
              <a:buNone/>
              <a:defRPr sz="2200" b="1" spc="3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ONE SENTENCE SUBTITLE STATEMENT</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5668818" y="3468601"/>
            <a:ext cx="854364" cy="7191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6499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mmary - Social">
    <p:spTree>
      <p:nvGrpSpPr>
        <p:cNvPr id="1" name=""/>
        <p:cNvGrpSpPr/>
        <p:nvPr/>
      </p:nvGrpSpPr>
      <p:grpSpPr>
        <a:xfrm>
          <a:off x="0" y="0"/>
          <a:ext cx="0" cy="0"/>
          <a:chOff x="0" y="0"/>
          <a:chExt cx="0" cy="0"/>
        </a:xfrm>
      </p:grpSpPr>
      <p:pic>
        <p:nvPicPr>
          <p:cNvPr id="6" name="Picture 5" descr="A high angle view of a city&#10;&#10;Description automatically generated">
            <a:extLst>
              <a:ext uri="{FF2B5EF4-FFF2-40B4-BE49-F238E27FC236}">
                <a16:creationId xmlns:a16="http://schemas.microsoft.com/office/drawing/2014/main" id="{23DA0192-253A-9416-8E30-B9B66EED54F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9" name="Rectangle 38">
            <a:extLst>
              <a:ext uri="{FF2B5EF4-FFF2-40B4-BE49-F238E27FC236}">
                <a16:creationId xmlns:a16="http://schemas.microsoft.com/office/drawing/2014/main" id="{1B10DD8E-E016-58F8-208C-69AD92BED39D}"/>
              </a:ext>
            </a:extLst>
          </p:cNvPr>
          <p:cNvSpPr/>
          <p:nvPr userDrawn="1"/>
        </p:nvSpPr>
        <p:spPr>
          <a:xfrm>
            <a:off x="0" y="0"/>
            <a:ext cx="12192000" cy="2575976"/>
          </a:xfrm>
          <a:prstGeom prst="rect">
            <a:avLst/>
          </a:prstGeom>
          <a:gradFill>
            <a:gsLst>
              <a:gs pos="57000">
                <a:srgbClr val="FFFFFF">
                  <a:alpha val="62000"/>
                </a:srgbClr>
              </a:gs>
              <a:gs pos="15000">
                <a:schemeClr val="bg1">
                  <a:alpha val="91598"/>
                </a:schemeClr>
              </a:gs>
              <a:gs pos="100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7">
            <a:extLst>
              <a:ext uri="{FF2B5EF4-FFF2-40B4-BE49-F238E27FC236}">
                <a16:creationId xmlns:a16="http://schemas.microsoft.com/office/drawing/2014/main" id="{658225E5-2430-3783-F06E-A0A40A65699C}"/>
              </a:ext>
            </a:extLst>
          </p:cNvPr>
          <p:cNvSpPr>
            <a:spLocks noGrp="1"/>
          </p:cNvSpPr>
          <p:nvPr>
            <p:ph type="title"/>
          </p:nvPr>
        </p:nvSpPr>
        <p:spPr>
          <a:xfrm>
            <a:off x="314692" y="365125"/>
            <a:ext cx="11492432" cy="886397"/>
          </a:xfrm>
        </p:spPr>
        <p:txBody>
          <a:bodyPr/>
          <a:lstStyle/>
          <a:p>
            <a:r>
              <a:rPr lang="en-US"/>
              <a:t>Click to edit Master title style</a:t>
            </a:r>
            <a:endParaRPr lang="en-US" dirty="0"/>
          </a:p>
        </p:txBody>
      </p:sp>
      <p:grpSp>
        <p:nvGrpSpPr>
          <p:cNvPr id="147" name="Group 146">
            <a:extLst>
              <a:ext uri="{FF2B5EF4-FFF2-40B4-BE49-F238E27FC236}">
                <a16:creationId xmlns:a16="http://schemas.microsoft.com/office/drawing/2014/main" id="{0E904804-90C2-92CD-EBBE-DEE84A1EF57E}"/>
              </a:ext>
            </a:extLst>
          </p:cNvPr>
          <p:cNvGrpSpPr/>
          <p:nvPr userDrawn="1"/>
        </p:nvGrpSpPr>
        <p:grpSpPr>
          <a:xfrm>
            <a:off x="2230425" y="1950223"/>
            <a:ext cx="7731150" cy="1180116"/>
            <a:chOff x="2419238" y="1689595"/>
            <a:chExt cx="7333183" cy="1119369"/>
          </a:xfrm>
        </p:grpSpPr>
        <p:sp>
          <p:nvSpPr>
            <p:cNvPr id="120" name="Freeform 119">
              <a:extLst>
                <a:ext uri="{FF2B5EF4-FFF2-40B4-BE49-F238E27FC236}">
                  <a16:creationId xmlns:a16="http://schemas.microsoft.com/office/drawing/2014/main" id="{B35B19EB-28CC-5046-67D8-0AC0F092D8F9}"/>
                </a:ext>
              </a:extLst>
            </p:cNvPr>
            <p:cNvSpPr/>
            <p:nvPr userDrawn="1"/>
          </p:nvSpPr>
          <p:spPr>
            <a:xfrm>
              <a:off x="6151118" y="1690962"/>
              <a:ext cx="1113318" cy="1113317"/>
            </a:xfrm>
            <a:custGeom>
              <a:avLst/>
              <a:gdLst>
                <a:gd name="connsiteX0" fmla="*/ 0 w 543306"/>
                <a:gd name="connsiteY0" fmla="*/ 0 h 543305"/>
                <a:gd name="connsiteX1" fmla="*/ 543306 w 543306"/>
                <a:gd name="connsiteY1" fmla="*/ 0 h 543305"/>
                <a:gd name="connsiteX2" fmla="*/ 543306 w 543306"/>
                <a:gd name="connsiteY2" fmla="*/ 543306 h 543305"/>
                <a:gd name="connsiteX3" fmla="*/ 0 w 543306"/>
                <a:gd name="connsiteY3" fmla="*/ 543306 h 543305"/>
              </a:gdLst>
              <a:ahLst/>
              <a:cxnLst>
                <a:cxn ang="0">
                  <a:pos x="connsiteX0" y="connsiteY0"/>
                </a:cxn>
                <a:cxn ang="0">
                  <a:pos x="connsiteX1" y="connsiteY1"/>
                </a:cxn>
                <a:cxn ang="0">
                  <a:pos x="connsiteX2" y="connsiteY2"/>
                </a:cxn>
                <a:cxn ang="0">
                  <a:pos x="connsiteX3" y="connsiteY3"/>
                </a:cxn>
              </a:cxnLst>
              <a:rect l="l" t="t" r="r" b="b"/>
              <a:pathLst>
                <a:path w="543306" h="543305">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9F8B7F74-14E3-0359-48F7-8887F481B3F3}"/>
                </a:ext>
              </a:extLst>
            </p:cNvPr>
            <p:cNvSpPr/>
            <p:nvPr userDrawn="1"/>
          </p:nvSpPr>
          <p:spPr>
            <a:xfrm>
              <a:off x="6531907" y="1870334"/>
              <a:ext cx="352119" cy="754014"/>
            </a:xfrm>
            <a:custGeom>
              <a:avLst/>
              <a:gdLst>
                <a:gd name="connsiteX0" fmla="*/ 136975 w 171836"/>
                <a:gd name="connsiteY0" fmla="*/ 62674 h 367963"/>
                <a:gd name="connsiteX1" fmla="*/ 167646 w 171836"/>
                <a:gd name="connsiteY1" fmla="*/ 62674 h 367963"/>
                <a:gd name="connsiteX2" fmla="*/ 171837 w 171836"/>
                <a:gd name="connsiteY2" fmla="*/ 58483 h 367963"/>
                <a:gd name="connsiteX3" fmla="*/ 171837 w 171836"/>
                <a:gd name="connsiteY3" fmla="*/ 3905 h 367963"/>
                <a:gd name="connsiteX4" fmla="*/ 168027 w 171836"/>
                <a:gd name="connsiteY4" fmla="*/ 0 h 367963"/>
                <a:gd name="connsiteX5" fmla="*/ 104305 w 171836"/>
                <a:gd name="connsiteY5" fmla="*/ 667 h 367963"/>
                <a:gd name="connsiteX6" fmla="*/ 53156 w 171836"/>
                <a:gd name="connsiteY6" fmla="*/ 26670 h 367963"/>
                <a:gd name="connsiteX7" fmla="*/ 38392 w 171836"/>
                <a:gd name="connsiteY7" fmla="*/ 72580 h 367963"/>
                <a:gd name="connsiteX8" fmla="*/ 38392 w 171836"/>
                <a:gd name="connsiteY8" fmla="*/ 113633 h 367963"/>
                <a:gd name="connsiteX9" fmla="*/ 32105 w 171836"/>
                <a:gd name="connsiteY9" fmla="*/ 120205 h 367963"/>
                <a:gd name="connsiteX10" fmla="*/ 4483 w 171836"/>
                <a:gd name="connsiteY10" fmla="*/ 120015 h 367963"/>
                <a:gd name="connsiteX11" fmla="*/ 6 w 171836"/>
                <a:gd name="connsiteY11" fmla="*/ 124492 h 367963"/>
                <a:gd name="connsiteX12" fmla="*/ 6 w 171836"/>
                <a:gd name="connsiteY12" fmla="*/ 178403 h 367963"/>
                <a:gd name="connsiteX13" fmla="*/ 4959 w 171836"/>
                <a:gd name="connsiteY13" fmla="*/ 183166 h 367963"/>
                <a:gd name="connsiteX14" fmla="*/ 31915 w 171836"/>
                <a:gd name="connsiteY14" fmla="*/ 182975 h 367963"/>
                <a:gd name="connsiteX15" fmla="*/ 38106 w 171836"/>
                <a:gd name="connsiteY15" fmla="*/ 189167 h 367963"/>
                <a:gd name="connsiteX16" fmla="*/ 38011 w 171836"/>
                <a:gd name="connsiteY16" fmla="*/ 275558 h 367963"/>
                <a:gd name="connsiteX17" fmla="*/ 37915 w 171836"/>
                <a:gd name="connsiteY17" fmla="*/ 360807 h 367963"/>
                <a:gd name="connsiteX18" fmla="*/ 44773 w 171836"/>
                <a:gd name="connsiteY18" fmla="*/ 367951 h 367963"/>
                <a:gd name="connsiteX19" fmla="*/ 107924 w 171836"/>
                <a:gd name="connsiteY19" fmla="*/ 367951 h 367963"/>
                <a:gd name="connsiteX20" fmla="*/ 115354 w 171836"/>
                <a:gd name="connsiteY20" fmla="*/ 360617 h 367963"/>
                <a:gd name="connsiteX21" fmla="*/ 115258 w 171836"/>
                <a:gd name="connsiteY21" fmla="*/ 191452 h 367963"/>
                <a:gd name="connsiteX22" fmla="*/ 123164 w 171836"/>
                <a:gd name="connsiteY22" fmla="*/ 183737 h 367963"/>
                <a:gd name="connsiteX23" fmla="*/ 159931 w 171836"/>
                <a:gd name="connsiteY23" fmla="*/ 183737 h 367963"/>
                <a:gd name="connsiteX24" fmla="*/ 165836 w 171836"/>
                <a:gd name="connsiteY24" fmla="*/ 178975 h 367963"/>
                <a:gd name="connsiteX25" fmla="*/ 170980 w 171836"/>
                <a:gd name="connsiteY25" fmla="*/ 124682 h 367963"/>
                <a:gd name="connsiteX26" fmla="*/ 165455 w 171836"/>
                <a:gd name="connsiteY26" fmla="*/ 118872 h 367963"/>
                <a:gd name="connsiteX27" fmla="*/ 118878 w 171836"/>
                <a:gd name="connsiteY27" fmla="*/ 118967 h 367963"/>
                <a:gd name="connsiteX28" fmla="*/ 114115 w 171836"/>
                <a:gd name="connsiteY28" fmla="*/ 115348 h 367963"/>
                <a:gd name="connsiteX29" fmla="*/ 114592 w 171836"/>
                <a:gd name="connsiteY29" fmla="*/ 82867 h 367963"/>
                <a:gd name="connsiteX30" fmla="*/ 137166 w 171836"/>
                <a:gd name="connsiteY30" fmla="*/ 62389 h 367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1836" h="367963">
                  <a:moveTo>
                    <a:pt x="136975" y="62674"/>
                  </a:moveTo>
                  <a:cubicBezTo>
                    <a:pt x="147167" y="62674"/>
                    <a:pt x="157454" y="62579"/>
                    <a:pt x="167646" y="62674"/>
                  </a:cubicBezTo>
                  <a:cubicBezTo>
                    <a:pt x="170789" y="62674"/>
                    <a:pt x="171837" y="61722"/>
                    <a:pt x="171837" y="58483"/>
                  </a:cubicBezTo>
                  <a:cubicBezTo>
                    <a:pt x="171742" y="40291"/>
                    <a:pt x="171742" y="22098"/>
                    <a:pt x="171837" y="3905"/>
                  </a:cubicBezTo>
                  <a:cubicBezTo>
                    <a:pt x="171837" y="1048"/>
                    <a:pt x="170980" y="0"/>
                    <a:pt x="168027" y="0"/>
                  </a:cubicBezTo>
                  <a:cubicBezTo>
                    <a:pt x="146786" y="190"/>
                    <a:pt x="125546" y="-286"/>
                    <a:pt x="104305" y="667"/>
                  </a:cubicBezTo>
                  <a:cubicBezTo>
                    <a:pt x="83635" y="1619"/>
                    <a:pt x="65729" y="9430"/>
                    <a:pt x="53156" y="26670"/>
                  </a:cubicBezTo>
                  <a:cubicBezTo>
                    <a:pt x="43154" y="40291"/>
                    <a:pt x="38677" y="55817"/>
                    <a:pt x="38392" y="72580"/>
                  </a:cubicBezTo>
                  <a:cubicBezTo>
                    <a:pt x="38106" y="86296"/>
                    <a:pt x="38106" y="100013"/>
                    <a:pt x="38392" y="113633"/>
                  </a:cubicBezTo>
                  <a:cubicBezTo>
                    <a:pt x="38487" y="118586"/>
                    <a:pt x="37439" y="120491"/>
                    <a:pt x="32105" y="120205"/>
                  </a:cubicBezTo>
                  <a:cubicBezTo>
                    <a:pt x="22961" y="119729"/>
                    <a:pt x="13722" y="120205"/>
                    <a:pt x="4483" y="120015"/>
                  </a:cubicBezTo>
                  <a:cubicBezTo>
                    <a:pt x="958" y="120015"/>
                    <a:pt x="-89" y="121063"/>
                    <a:pt x="6" y="124492"/>
                  </a:cubicBezTo>
                  <a:cubicBezTo>
                    <a:pt x="197" y="142494"/>
                    <a:pt x="197" y="160496"/>
                    <a:pt x="6" y="178403"/>
                  </a:cubicBezTo>
                  <a:cubicBezTo>
                    <a:pt x="6" y="182213"/>
                    <a:pt x="1339" y="183261"/>
                    <a:pt x="4959" y="183166"/>
                  </a:cubicBezTo>
                  <a:cubicBezTo>
                    <a:pt x="13913" y="182975"/>
                    <a:pt x="22961" y="183356"/>
                    <a:pt x="31915" y="182975"/>
                  </a:cubicBezTo>
                  <a:cubicBezTo>
                    <a:pt x="36772" y="182785"/>
                    <a:pt x="38106" y="184309"/>
                    <a:pt x="38106" y="189167"/>
                  </a:cubicBezTo>
                  <a:cubicBezTo>
                    <a:pt x="37915" y="217932"/>
                    <a:pt x="38011" y="246793"/>
                    <a:pt x="38011" y="275558"/>
                  </a:cubicBezTo>
                  <a:cubicBezTo>
                    <a:pt x="38011" y="304324"/>
                    <a:pt x="38106" y="332327"/>
                    <a:pt x="37915" y="360807"/>
                  </a:cubicBezTo>
                  <a:cubicBezTo>
                    <a:pt x="37915" y="366141"/>
                    <a:pt x="38868" y="368141"/>
                    <a:pt x="44773" y="367951"/>
                  </a:cubicBezTo>
                  <a:cubicBezTo>
                    <a:pt x="65824" y="367570"/>
                    <a:pt x="86874" y="367570"/>
                    <a:pt x="107924" y="367951"/>
                  </a:cubicBezTo>
                  <a:cubicBezTo>
                    <a:pt x="113830" y="368046"/>
                    <a:pt x="115354" y="366617"/>
                    <a:pt x="115354" y="360617"/>
                  </a:cubicBezTo>
                  <a:cubicBezTo>
                    <a:pt x="115068" y="304229"/>
                    <a:pt x="115163" y="247841"/>
                    <a:pt x="115258" y="191452"/>
                  </a:cubicBezTo>
                  <a:cubicBezTo>
                    <a:pt x="115258" y="182499"/>
                    <a:pt x="114401" y="183833"/>
                    <a:pt x="123164" y="183737"/>
                  </a:cubicBezTo>
                  <a:cubicBezTo>
                    <a:pt x="135451" y="183737"/>
                    <a:pt x="147643" y="183642"/>
                    <a:pt x="159931" y="183737"/>
                  </a:cubicBezTo>
                  <a:cubicBezTo>
                    <a:pt x="163646" y="183737"/>
                    <a:pt x="165455" y="182975"/>
                    <a:pt x="165836" y="178975"/>
                  </a:cubicBezTo>
                  <a:cubicBezTo>
                    <a:pt x="167360" y="160877"/>
                    <a:pt x="169075" y="142780"/>
                    <a:pt x="170980" y="124682"/>
                  </a:cubicBezTo>
                  <a:cubicBezTo>
                    <a:pt x="171456" y="119920"/>
                    <a:pt x="170027" y="118872"/>
                    <a:pt x="165455" y="118872"/>
                  </a:cubicBezTo>
                  <a:cubicBezTo>
                    <a:pt x="149930" y="119158"/>
                    <a:pt x="134404" y="118872"/>
                    <a:pt x="118878" y="118967"/>
                  </a:cubicBezTo>
                  <a:cubicBezTo>
                    <a:pt x="116306" y="118967"/>
                    <a:pt x="114020" y="119253"/>
                    <a:pt x="114115" y="115348"/>
                  </a:cubicBezTo>
                  <a:cubicBezTo>
                    <a:pt x="114401" y="104489"/>
                    <a:pt x="113830" y="93631"/>
                    <a:pt x="114592" y="82867"/>
                  </a:cubicBezTo>
                  <a:cubicBezTo>
                    <a:pt x="115449" y="69437"/>
                    <a:pt x="123545" y="62389"/>
                    <a:pt x="137166" y="62389"/>
                  </a:cubicBezTo>
                  <a:close/>
                </a:path>
              </a:pathLst>
            </a:custGeom>
            <a:solidFill>
              <a:srgbClr val="FFFFFF"/>
            </a:solidFill>
            <a:ln w="9525" cap="flat">
              <a:noFill/>
              <a:prstDash val="solid"/>
              <a:miter/>
            </a:ln>
          </p:spPr>
          <p:txBody>
            <a:bodyPr rtlCol="0" anchor="ctr"/>
            <a:lstStyle/>
            <a:p>
              <a:endParaRPr lang="en-US"/>
            </a:p>
          </p:txBody>
        </p:sp>
        <p:sp>
          <p:nvSpPr>
            <p:cNvPr id="122" name="Freeform 121">
              <a:extLst>
                <a:ext uri="{FF2B5EF4-FFF2-40B4-BE49-F238E27FC236}">
                  <a16:creationId xmlns:a16="http://schemas.microsoft.com/office/drawing/2014/main" id="{C1A6707B-2CA3-3F65-45C2-727FD45B5C49}"/>
                </a:ext>
              </a:extLst>
            </p:cNvPr>
            <p:cNvSpPr/>
            <p:nvPr userDrawn="1"/>
          </p:nvSpPr>
          <p:spPr>
            <a:xfrm>
              <a:off x="4907224" y="1690572"/>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D4C61578-C993-8405-291A-DEF5EE57846B}"/>
                </a:ext>
              </a:extLst>
            </p:cNvPr>
            <p:cNvSpPr/>
            <p:nvPr userDrawn="1"/>
          </p:nvSpPr>
          <p:spPr>
            <a:xfrm>
              <a:off x="5613002" y="2009890"/>
              <a:ext cx="88611" cy="88611"/>
            </a:xfrm>
            <a:custGeom>
              <a:avLst/>
              <a:gdLst>
                <a:gd name="connsiteX0" fmla="*/ 21622 w 43243"/>
                <a:gd name="connsiteY0" fmla="*/ 0 h 43243"/>
                <a:gd name="connsiteX1" fmla="*/ 0 w 43243"/>
                <a:gd name="connsiteY1" fmla="*/ 21622 h 43243"/>
                <a:gd name="connsiteX2" fmla="*/ 21622 w 43243"/>
                <a:gd name="connsiteY2" fmla="*/ 43244 h 43243"/>
                <a:gd name="connsiteX3" fmla="*/ 43244 w 43243"/>
                <a:gd name="connsiteY3" fmla="*/ 21622 h 43243"/>
                <a:gd name="connsiteX4" fmla="*/ 21622 w 43243"/>
                <a:gd name="connsiteY4" fmla="*/ 0 h 4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43" h="43243">
                  <a:moveTo>
                    <a:pt x="21622" y="0"/>
                  </a:moveTo>
                  <a:cubicBezTo>
                    <a:pt x="9715" y="0"/>
                    <a:pt x="0" y="9716"/>
                    <a:pt x="0" y="21622"/>
                  </a:cubicBezTo>
                  <a:cubicBezTo>
                    <a:pt x="0" y="33528"/>
                    <a:pt x="9715" y="43244"/>
                    <a:pt x="21622" y="43244"/>
                  </a:cubicBezTo>
                  <a:cubicBezTo>
                    <a:pt x="33528" y="43244"/>
                    <a:pt x="43244" y="33528"/>
                    <a:pt x="43244" y="21622"/>
                  </a:cubicBezTo>
                  <a:cubicBezTo>
                    <a:pt x="43244" y="9716"/>
                    <a:pt x="33528" y="0"/>
                    <a:pt x="21622" y="0"/>
                  </a:cubicBezTo>
                  <a:close/>
                </a:path>
              </a:pathLst>
            </a:custGeom>
            <a:solidFill>
              <a:srgbClr val="FFFFFF"/>
            </a:solidFill>
            <a:ln w="952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74412687-F6B8-FF14-A681-2E7D9389F291}"/>
                </a:ext>
              </a:extLst>
            </p:cNvPr>
            <p:cNvSpPr/>
            <p:nvPr userDrawn="1"/>
          </p:nvSpPr>
          <p:spPr>
            <a:xfrm>
              <a:off x="5100064" y="1883412"/>
              <a:ext cx="727442" cy="727442"/>
            </a:xfrm>
            <a:custGeom>
              <a:avLst/>
              <a:gdLst>
                <a:gd name="connsiteX0" fmla="*/ 265462 w 354996"/>
                <a:gd name="connsiteY0" fmla="*/ 0 h 354996"/>
                <a:gd name="connsiteX1" fmla="*/ 89535 w 354996"/>
                <a:gd name="connsiteY1" fmla="*/ 0 h 354996"/>
                <a:gd name="connsiteX2" fmla="*/ 0 w 354996"/>
                <a:gd name="connsiteY2" fmla="*/ 89535 h 354996"/>
                <a:gd name="connsiteX3" fmla="*/ 0 w 354996"/>
                <a:gd name="connsiteY3" fmla="*/ 265462 h 354996"/>
                <a:gd name="connsiteX4" fmla="*/ 89535 w 354996"/>
                <a:gd name="connsiteY4" fmla="*/ 354997 h 354996"/>
                <a:gd name="connsiteX5" fmla="*/ 265462 w 354996"/>
                <a:gd name="connsiteY5" fmla="*/ 354997 h 354996"/>
                <a:gd name="connsiteX6" fmla="*/ 354997 w 354996"/>
                <a:gd name="connsiteY6" fmla="*/ 265462 h 354996"/>
                <a:gd name="connsiteX7" fmla="*/ 354997 w 354996"/>
                <a:gd name="connsiteY7" fmla="*/ 89535 h 354996"/>
                <a:gd name="connsiteX8" fmla="*/ 265462 w 354996"/>
                <a:gd name="connsiteY8" fmla="*/ 0 h 354996"/>
                <a:gd name="connsiteX9" fmla="*/ 316421 w 354996"/>
                <a:gd name="connsiteY9" fmla="*/ 265462 h 354996"/>
                <a:gd name="connsiteX10" fmla="*/ 265462 w 354996"/>
                <a:gd name="connsiteY10" fmla="*/ 316421 h 354996"/>
                <a:gd name="connsiteX11" fmla="*/ 89535 w 354996"/>
                <a:gd name="connsiteY11" fmla="*/ 316421 h 354996"/>
                <a:gd name="connsiteX12" fmla="*/ 38576 w 354996"/>
                <a:gd name="connsiteY12" fmla="*/ 265462 h 354996"/>
                <a:gd name="connsiteX13" fmla="*/ 38576 w 354996"/>
                <a:gd name="connsiteY13" fmla="*/ 89535 h 354996"/>
                <a:gd name="connsiteX14" fmla="*/ 89535 w 354996"/>
                <a:gd name="connsiteY14" fmla="*/ 38576 h 354996"/>
                <a:gd name="connsiteX15" fmla="*/ 265462 w 354996"/>
                <a:gd name="connsiteY15" fmla="*/ 38576 h 354996"/>
                <a:gd name="connsiteX16" fmla="*/ 316421 w 354996"/>
                <a:gd name="connsiteY16" fmla="*/ 89535 h 354996"/>
                <a:gd name="connsiteX17" fmla="*/ 316421 w 354996"/>
                <a:gd name="connsiteY17" fmla="*/ 265462 h 35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996" h="354996">
                  <a:moveTo>
                    <a:pt x="265462" y="0"/>
                  </a:moveTo>
                  <a:lnTo>
                    <a:pt x="89535" y="0"/>
                  </a:lnTo>
                  <a:cubicBezTo>
                    <a:pt x="40196" y="0"/>
                    <a:pt x="0" y="40196"/>
                    <a:pt x="0" y="89535"/>
                  </a:cubicBezTo>
                  <a:lnTo>
                    <a:pt x="0" y="265462"/>
                  </a:lnTo>
                  <a:cubicBezTo>
                    <a:pt x="0" y="314896"/>
                    <a:pt x="40196" y="354997"/>
                    <a:pt x="89535" y="354997"/>
                  </a:cubicBezTo>
                  <a:lnTo>
                    <a:pt x="265462" y="354997"/>
                  </a:lnTo>
                  <a:cubicBezTo>
                    <a:pt x="314801" y="354997"/>
                    <a:pt x="354997" y="314801"/>
                    <a:pt x="354997" y="265462"/>
                  </a:cubicBezTo>
                  <a:lnTo>
                    <a:pt x="354997" y="89535"/>
                  </a:lnTo>
                  <a:cubicBezTo>
                    <a:pt x="354997" y="40196"/>
                    <a:pt x="314801" y="0"/>
                    <a:pt x="265462" y="0"/>
                  </a:cubicBezTo>
                  <a:close/>
                  <a:moveTo>
                    <a:pt x="316421" y="265462"/>
                  </a:moveTo>
                  <a:cubicBezTo>
                    <a:pt x="316421" y="293560"/>
                    <a:pt x="293561" y="316421"/>
                    <a:pt x="265462" y="316421"/>
                  </a:cubicBezTo>
                  <a:lnTo>
                    <a:pt x="89535" y="316421"/>
                  </a:lnTo>
                  <a:cubicBezTo>
                    <a:pt x="61436" y="316421"/>
                    <a:pt x="38576" y="293560"/>
                    <a:pt x="38576" y="265462"/>
                  </a:cubicBezTo>
                  <a:lnTo>
                    <a:pt x="38576" y="89535"/>
                  </a:lnTo>
                  <a:cubicBezTo>
                    <a:pt x="38576" y="61436"/>
                    <a:pt x="61436" y="38576"/>
                    <a:pt x="89535" y="38576"/>
                  </a:cubicBezTo>
                  <a:lnTo>
                    <a:pt x="265462" y="38576"/>
                  </a:lnTo>
                  <a:cubicBezTo>
                    <a:pt x="293561" y="38576"/>
                    <a:pt x="316421" y="61436"/>
                    <a:pt x="316421" y="89535"/>
                  </a:cubicBezTo>
                  <a:lnTo>
                    <a:pt x="316421" y="265462"/>
                  </a:lnTo>
                  <a:close/>
                </a:path>
              </a:pathLst>
            </a:custGeom>
            <a:solidFill>
              <a:srgbClr val="FFFFFF"/>
            </a:solidFill>
            <a:ln w="9525"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611DCFC7-265A-A74C-9128-D2C19FEB1FE1}"/>
                </a:ext>
              </a:extLst>
            </p:cNvPr>
            <p:cNvSpPr/>
            <p:nvPr userDrawn="1"/>
          </p:nvSpPr>
          <p:spPr>
            <a:xfrm>
              <a:off x="5276508" y="2059857"/>
              <a:ext cx="374747" cy="374750"/>
            </a:xfrm>
            <a:custGeom>
              <a:avLst/>
              <a:gdLst>
                <a:gd name="connsiteX0" fmla="*/ 91440 w 182879"/>
                <a:gd name="connsiteY0" fmla="*/ 0 h 182880"/>
                <a:gd name="connsiteX1" fmla="*/ 0 w 182879"/>
                <a:gd name="connsiteY1" fmla="*/ 91440 h 182880"/>
                <a:gd name="connsiteX2" fmla="*/ 91440 w 182879"/>
                <a:gd name="connsiteY2" fmla="*/ 182880 h 182880"/>
                <a:gd name="connsiteX3" fmla="*/ 182880 w 182879"/>
                <a:gd name="connsiteY3" fmla="*/ 91440 h 182880"/>
                <a:gd name="connsiteX4" fmla="*/ 91440 w 182879"/>
                <a:gd name="connsiteY4" fmla="*/ 0 h 182880"/>
                <a:gd name="connsiteX5" fmla="*/ 91440 w 182879"/>
                <a:gd name="connsiteY5" fmla="*/ 144209 h 182880"/>
                <a:gd name="connsiteX6" fmla="*/ 38671 w 182879"/>
                <a:gd name="connsiteY6" fmla="*/ 91440 h 182880"/>
                <a:gd name="connsiteX7" fmla="*/ 91440 w 182879"/>
                <a:gd name="connsiteY7" fmla="*/ 38672 h 182880"/>
                <a:gd name="connsiteX8" fmla="*/ 144304 w 182879"/>
                <a:gd name="connsiteY8" fmla="*/ 91440 h 182880"/>
                <a:gd name="connsiteX9" fmla="*/ 91440 w 182879"/>
                <a:gd name="connsiteY9" fmla="*/ 144209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79" h="182880">
                  <a:moveTo>
                    <a:pt x="91440" y="0"/>
                  </a:moveTo>
                  <a:cubicBezTo>
                    <a:pt x="41053" y="0"/>
                    <a:pt x="0" y="41053"/>
                    <a:pt x="0" y="91440"/>
                  </a:cubicBezTo>
                  <a:cubicBezTo>
                    <a:pt x="0" y="141827"/>
                    <a:pt x="41053" y="182880"/>
                    <a:pt x="91440" y="182880"/>
                  </a:cubicBezTo>
                  <a:cubicBezTo>
                    <a:pt x="141827" y="182880"/>
                    <a:pt x="182880" y="141827"/>
                    <a:pt x="182880" y="91440"/>
                  </a:cubicBezTo>
                  <a:cubicBezTo>
                    <a:pt x="182880" y="41053"/>
                    <a:pt x="141922" y="0"/>
                    <a:pt x="91440" y="0"/>
                  </a:cubicBezTo>
                  <a:close/>
                  <a:moveTo>
                    <a:pt x="91440" y="144209"/>
                  </a:moveTo>
                  <a:cubicBezTo>
                    <a:pt x="62389" y="144209"/>
                    <a:pt x="38671" y="120491"/>
                    <a:pt x="38671" y="91440"/>
                  </a:cubicBezTo>
                  <a:cubicBezTo>
                    <a:pt x="38671" y="62389"/>
                    <a:pt x="62389" y="38672"/>
                    <a:pt x="91440" y="38672"/>
                  </a:cubicBezTo>
                  <a:cubicBezTo>
                    <a:pt x="120491" y="38672"/>
                    <a:pt x="144304" y="62389"/>
                    <a:pt x="144304" y="91440"/>
                  </a:cubicBezTo>
                  <a:cubicBezTo>
                    <a:pt x="144304" y="120491"/>
                    <a:pt x="120586" y="144209"/>
                    <a:pt x="91440" y="144209"/>
                  </a:cubicBezTo>
                  <a:close/>
                </a:path>
              </a:pathLst>
            </a:custGeom>
            <a:solidFill>
              <a:srgbClr val="FFFFFF"/>
            </a:solidFill>
            <a:ln w="952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CF71412B-57D0-8C3F-863B-747D72482FB6}"/>
                </a:ext>
              </a:extLst>
            </p:cNvPr>
            <p:cNvSpPr/>
            <p:nvPr userDrawn="1"/>
          </p:nvSpPr>
          <p:spPr>
            <a:xfrm>
              <a:off x="7395013" y="1695646"/>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432E9776-B6B4-0737-83B3-225F4D4AE1BF}"/>
                </a:ext>
              </a:extLst>
            </p:cNvPr>
            <p:cNvSpPr/>
            <p:nvPr userDrawn="1"/>
          </p:nvSpPr>
          <p:spPr>
            <a:xfrm>
              <a:off x="7581999" y="1991739"/>
              <a:ext cx="739350" cy="521135"/>
            </a:xfrm>
            <a:custGeom>
              <a:avLst/>
              <a:gdLst>
                <a:gd name="connsiteX0" fmla="*/ 353282 w 360807"/>
                <a:gd name="connsiteY0" fmla="*/ 39719 h 254317"/>
                <a:gd name="connsiteX1" fmla="*/ 321373 w 360807"/>
                <a:gd name="connsiteY1" fmla="*/ 7620 h 254317"/>
                <a:gd name="connsiteX2" fmla="*/ 180404 w 360807"/>
                <a:gd name="connsiteY2" fmla="*/ 0 h 254317"/>
                <a:gd name="connsiteX3" fmla="*/ 39433 w 360807"/>
                <a:gd name="connsiteY3" fmla="*/ 7620 h 254317"/>
                <a:gd name="connsiteX4" fmla="*/ 7525 w 360807"/>
                <a:gd name="connsiteY4" fmla="*/ 39719 h 254317"/>
                <a:gd name="connsiteX5" fmla="*/ 0 w 360807"/>
                <a:gd name="connsiteY5" fmla="*/ 127159 h 254317"/>
                <a:gd name="connsiteX6" fmla="*/ 7525 w 360807"/>
                <a:gd name="connsiteY6" fmla="*/ 214598 h 254317"/>
                <a:gd name="connsiteX7" fmla="*/ 39433 w 360807"/>
                <a:gd name="connsiteY7" fmla="*/ 246697 h 254317"/>
                <a:gd name="connsiteX8" fmla="*/ 180404 w 360807"/>
                <a:gd name="connsiteY8" fmla="*/ 254317 h 254317"/>
                <a:gd name="connsiteX9" fmla="*/ 321373 w 360807"/>
                <a:gd name="connsiteY9" fmla="*/ 246697 h 254317"/>
                <a:gd name="connsiteX10" fmla="*/ 353282 w 360807"/>
                <a:gd name="connsiteY10" fmla="*/ 214598 h 254317"/>
                <a:gd name="connsiteX11" fmla="*/ 360807 w 360807"/>
                <a:gd name="connsiteY11" fmla="*/ 127159 h 254317"/>
                <a:gd name="connsiteX12" fmla="*/ 353282 w 360807"/>
                <a:gd name="connsiteY12" fmla="*/ 39719 h 254317"/>
                <a:gd name="connsiteX13" fmla="*/ 143542 w 360807"/>
                <a:gd name="connsiteY13" fmla="*/ 180784 h 254317"/>
                <a:gd name="connsiteX14" fmla="*/ 143542 w 360807"/>
                <a:gd name="connsiteY14" fmla="*/ 73533 h 254317"/>
                <a:gd name="connsiteX15" fmla="*/ 237839 w 360807"/>
                <a:gd name="connsiteY15" fmla="*/ 127159 h 254317"/>
                <a:gd name="connsiteX16" fmla="*/ 143542 w 360807"/>
                <a:gd name="connsiteY16" fmla="*/ 180784 h 254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807" h="254317">
                  <a:moveTo>
                    <a:pt x="353282" y="39719"/>
                  </a:moveTo>
                  <a:cubicBezTo>
                    <a:pt x="349091" y="24098"/>
                    <a:pt x="336899" y="11811"/>
                    <a:pt x="321373" y="7620"/>
                  </a:cubicBezTo>
                  <a:cubicBezTo>
                    <a:pt x="293275" y="0"/>
                    <a:pt x="180404" y="0"/>
                    <a:pt x="180404" y="0"/>
                  </a:cubicBezTo>
                  <a:cubicBezTo>
                    <a:pt x="180404" y="0"/>
                    <a:pt x="67532" y="0"/>
                    <a:pt x="39433" y="7620"/>
                  </a:cubicBezTo>
                  <a:cubicBezTo>
                    <a:pt x="23908" y="11811"/>
                    <a:pt x="11716" y="24098"/>
                    <a:pt x="7525" y="39719"/>
                  </a:cubicBezTo>
                  <a:cubicBezTo>
                    <a:pt x="0" y="68008"/>
                    <a:pt x="0" y="127159"/>
                    <a:pt x="0" y="127159"/>
                  </a:cubicBezTo>
                  <a:cubicBezTo>
                    <a:pt x="0" y="127159"/>
                    <a:pt x="0" y="186214"/>
                    <a:pt x="7525" y="214598"/>
                  </a:cubicBezTo>
                  <a:cubicBezTo>
                    <a:pt x="11716" y="230219"/>
                    <a:pt x="23908" y="242506"/>
                    <a:pt x="39433" y="246697"/>
                  </a:cubicBezTo>
                  <a:cubicBezTo>
                    <a:pt x="67532" y="254317"/>
                    <a:pt x="180404" y="254317"/>
                    <a:pt x="180404" y="254317"/>
                  </a:cubicBezTo>
                  <a:cubicBezTo>
                    <a:pt x="180404" y="254317"/>
                    <a:pt x="293275" y="254317"/>
                    <a:pt x="321373" y="246697"/>
                  </a:cubicBezTo>
                  <a:cubicBezTo>
                    <a:pt x="336899" y="242506"/>
                    <a:pt x="349091" y="230219"/>
                    <a:pt x="353282" y="214598"/>
                  </a:cubicBezTo>
                  <a:cubicBezTo>
                    <a:pt x="360807" y="186309"/>
                    <a:pt x="360807" y="127159"/>
                    <a:pt x="360807" y="127159"/>
                  </a:cubicBezTo>
                  <a:cubicBezTo>
                    <a:pt x="360807" y="127159"/>
                    <a:pt x="360807" y="68104"/>
                    <a:pt x="353282" y="39719"/>
                  </a:cubicBezTo>
                  <a:close/>
                  <a:moveTo>
                    <a:pt x="143542" y="180784"/>
                  </a:moveTo>
                  <a:lnTo>
                    <a:pt x="143542" y="73533"/>
                  </a:lnTo>
                  <a:lnTo>
                    <a:pt x="237839" y="127159"/>
                  </a:lnTo>
                  <a:lnTo>
                    <a:pt x="143542" y="180784"/>
                  </a:lnTo>
                  <a:close/>
                </a:path>
              </a:pathLst>
            </a:custGeom>
            <a:solidFill>
              <a:srgbClr val="FFFFFF"/>
            </a:solidFill>
            <a:ln w="9525" cap="flat">
              <a:noFill/>
              <a:prstDash val="solid"/>
              <a:miter/>
            </a:ln>
          </p:spPr>
          <p:txBody>
            <a:bodyPr rtlCol="0" anchor="ctr"/>
            <a:lstStyle/>
            <a:p>
              <a:endParaRPr lang="en-US"/>
            </a:p>
          </p:txBody>
        </p:sp>
        <p:sp>
          <p:nvSpPr>
            <p:cNvPr id="128" name="Freeform 127">
              <a:extLst>
                <a:ext uri="{FF2B5EF4-FFF2-40B4-BE49-F238E27FC236}">
                  <a16:creationId xmlns:a16="http://schemas.microsoft.com/office/drawing/2014/main" id="{46B36695-9D44-CF4A-14FC-6D97E6B5EEB6}"/>
                </a:ext>
              </a:extLst>
            </p:cNvPr>
            <p:cNvSpPr/>
            <p:nvPr userDrawn="1"/>
          </p:nvSpPr>
          <p:spPr>
            <a:xfrm>
              <a:off x="2419238" y="1689595"/>
              <a:ext cx="1113317" cy="1113317"/>
            </a:xfrm>
            <a:custGeom>
              <a:avLst/>
              <a:gdLst>
                <a:gd name="connsiteX0" fmla="*/ 0 w 543305"/>
                <a:gd name="connsiteY0" fmla="*/ 0 h 543305"/>
                <a:gd name="connsiteX1" fmla="*/ 543306 w 543305"/>
                <a:gd name="connsiteY1" fmla="*/ 0 h 543305"/>
                <a:gd name="connsiteX2" fmla="*/ 543306 w 543305"/>
                <a:gd name="connsiteY2" fmla="*/ 543306 h 543305"/>
                <a:gd name="connsiteX3" fmla="*/ 0 w 543305"/>
                <a:gd name="connsiteY3" fmla="*/ 543306 h 543305"/>
              </a:gdLst>
              <a:ahLst/>
              <a:cxnLst>
                <a:cxn ang="0">
                  <a:pos x="connsiteX0" y="connsiteY0"/>
                </a:cxn>
                <a:cxn ang="0">
                  <a:pos x="connsiteX1" y="connsiteY1"/>
                </a:cxn>
                <a:cxn ang="0">
                  <a:pos x="connsiteX2" y="connsiteY2"/>
                </a:cxn>
                <a:cxn ang="0">
                  <a:pos x="connsiteX3" y="connsiteY3"/>
                </a:cxn>
              </a:cxnLst>
              <a:rect l="l" t="t" r="r" b="b"/>
              <a:pathLst>
                <a:path w="543305" h="543305">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E46E7525-5FF1-8346-5B8E-E85830C2BFE2}"/>
                </a:ext>
              </a:extLst>
            </p:cNvPr>
            <p:cNvSpPr/>
            <p:nvPr userDrawn="1"/>
          </p:nvSpPr>
          <p:spPr>
            <a:xfrm>
              <a:off x="2628279" y="2125633"/>
              <a:ext cx="149117" cy="479562"/>
            </a:xfrm>
            <a:custGeom>
              <a:avLst/>
              <a:gdLst>
                <a:gd name="connsiteX0" fmla="*/ 0 w 72770"/>
                <a:gd name="connsiteY0" fmla="*/ 0 h 234029"/>
                <a:gd name="connsiteX1" fmla="*/ 72771 w 72770"/>
                <a:gd name="connsiteY1" fmla="*/ 0 h 234029"/>
                <a:gd name="connsiteX2" fmla="*/ 72771 w 72770"/>
                <a:gd name="connsiteY2" fmla="*/ 234029 h 234029"/>
                <a:gd name="connsiteX3" fmla="*/ 0 w 72770"/>
                <a:gd name="connsiteY3" fmla="*/ 234029 h 234029"/>
              </a:gdLst>
              <a:ahLst/>
              <a:cxnLst>
                <a:cxn ang="0">
                  <a:pos x="connsiteX0" y="connsiteY0"/>
                </a:cxn>
                <a:cxn ang="0">
                  <a:pos x="connsiteX1" y="connsiteY1"/>
                </a:cxn>
                <a:cxn ang="0">
                  <a:pos x="connsiteX2" y="connsiteY2"/>
                </a:cxn>
                <a:cxn ang="0">
                  <a:pos x="connsiteX3" y="connsiteY3"/>
                </a:cxn>
              </a:cxnLst>
              <a:rect l="l" t="t" r="r" b="b"/>
              <a:pathLst>
                <a:path w="72770" h="234029">
                  <a:moveTo>
                    <a:pt x="0" y="0"/>
                  </a:moveTo>
                  <a:lnTo>
                    <a:pt x="72771" y="0"/>
                  </a:lnTo>
                  <a:lnTo>
                    <a:pt x="72771" y="234029"/>
                  </a:lnTo>
                  <a:lnTo>
                    <a:pt x="0" y="234029"/>
                  </a:lnTo>
                  <a:close/>
                </a:path>
              </a:pathLst>
            </a:custGeom>
            <a:solidFill>
              <a:srgbClr val="FFFFFF"/>
            </a:solidFill>
            <a:ln w="952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E2643B9D-593C-28B6-33C7-94AC849E27E6}"/>
                </a:ext>
              </a:extLst>
            </p:cNvPr>
            <p:cNvSpPr/>
            <p:nvPr userDrawn="1"/>
          </p:nvSpPr>
          <p:spPr>
            <a:xfrm>
              <a:off x="2616371" y="1887316"/>
              <a:ext cx="172539" cy="172930"/>
            </a:xfrm>
            <a:custGeom>
              <a:avLst/>
              <a:gdLst>
                <a:gd name="connsiteX0" fmla="*/ 42100 w 84200"/>
                <a:gd name="connsiteY0" fmla="*/ 0 h 84391"/>
                <a:gd name="connsiteX1" fmla="*/ 0 w 84200"/>
                <a:gd name="connsiteY1" fmla="*/ 42196 h 84391"/>
                <a:gd name="connsiteX2" fmla="*/ 42100 w 84200"/>
                <a:gd name="connsiteY2" fmla="*/ 84392 h 84391"/>
                <a:gd name="connsiteX3" fmla="*/ 84201 w 84200"/>
                <a:gd name="connsiteY3" fmla="*/ 42196 h 84391"/>
                <a:gd name="connsiteX4" fmla="*/ 42100 w 84200"/>
                <a:gd name="connsiteY4" fmla="*/ 0 h 84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00" h="84391">
                  <a:moveTo>
                    <a:pt x="42100" y="0"/>
                  </a:moveTo>
                  <a:cubicBezTo>
                    <a:pt x="18764" y="0"/>
                    <a:pt x="0" y="18860"/>
                    <a:pt x="0" y="42196"/>
                  </a:cubicBezTo>
                  <a:cubicBezTo>
                    <a:pt x="0" y="65532"/>
                    <a:pt x="18859" y="84392"/>
                    <a:pt x="42100" y="84392"/>
                  </a:cubicBezTo>
                  <a:cubicBezTo>
                    <a:pt x="65342" y="84392"/>
                    <a:pt x="84201" y="65532"/>
                    <a:pt x="84201" y="42196"/>
                  </a:cubicBezTo>
                  <a:cubicBezTo>
                    <a:pt x="84201" y="18860"/>
                    <a:pt x="65342" y="0"/>
                    <a:pt x="42100" y="0"/>
                  </a:cubicBezTo>
                  <a:close/>
                </a:path>
              </a:pathLst>
            </a:custGeom>
            <a:solidFill>
              <a:srgbClr val="FFFFFF"/>
            </a:solidFill>
            <a:ln w="9525" cap="flat">
              <a:noFill/>
              <a:prstDash val="solid"/>
              <a:miter/>
            </a:ln>
          </p:spPr>
          <p:txBody>
            <a:bodyPr rtlCol="0" anchor="ctr"/>
            <a:lstStyle/>
            <a:p>
              <a:endParaRPr lang="en-US"/>
            </a:p>
          </p:txBody>
        </p:sp>
        <p:sp>
          <p:nvSpPr>
            <p:cNvPr id="131" name="Freeform 130">
              <a:extLst>
                <a:ext uri="{FF2B5EF4-FFF2-40B4-BE49-F238E27FC236}">
                  <a16:creationId xmlns:a16="http://schemas.microsoft.com/office/drawing/2014/main" id="{DA44CA4D-A7B1-8C2B-5E9A-F02818DF16DD}"/>
                </a:ext>
              </a:extLst>
            </p:cNvPr>
            <p:cNvSpPr/>
            <p:nvPr userDrawn="1"/>
          </p:nvSpPr>
          <p:spPr>
            <a:xfrm>
              <a:off x="2870888" y="2113727"/>
              <a:ext cx="464728" cy="491467"/>
            </a:xfrm>
            <a:custGeom>
              <a:avLst/>
              <a:gdLst>
                <a:gd name="connsiteX0" fmla="*/ 139446 w 226790"/>
                <a:gd name="connsiteY0" fmla="*/ 0 h 239839"/>
                <a:gd name="connsiteX1" fmla="*/ 70675 w 226790"/>
                <a:gd name="connsiteY1" fmla="*/ 37814 h 239839"/>
                <a:gd name="connsiteX2" fmla="*/ 69723 w 226790"/>
                <a:gd name="connsiteY2" fmla="*/ 37814 h 239839"/>
                <a:gd name="connsiteX3" fmla="*/ 69723 w 226790"/>
                <a:gd name="connsiteY3" fmla="*/ 5810 h 239839"/>
                <a:gd name="connsiteX4" fmla="*/ 0 w 226790"/>
                <a:gd name="connsiteY4" fmla="*/ 5810 h 239839"/>
                <a:gd name="connsiteX5" fmla="*/ 0 w 226790"/>
                <a:gd name="connsiteY5" fmla="*/ 239839 h 239839"/>
                <a:gd name="connsiteX6" fmla="*/ 72676 w 226790"/>
                <a:gd name="connsiteY6" fmla="*/ 239839 h 239839"/>
                <a:gd name="connsiteX7" fmla="*/ 72676 w 226790"/>
                <a:gd name="connsiteY7" fmla="*/ 124111 h 239839"/>
                <a:gd name="connsiteX8" fmla="*/ 116300 w 226790"/>
                <a:gd name="connsiteY8" fmla="*/ 64008 h 239839"/>
                <a:gd name="connsiteX9" fmla="*/ 154115 w 226790"/>
                <a:gd name="connsiteY9" fmla="*/ 126016 h 239839"/>
                <a:gd name="connsiteX10" fmla="*/ 154115 w 226790"/>
                <a:gd name="connsiteY10" fmla="*/ 239839 h 239839"/>
                <a:gd name="connsiteX11" fmla="*/ 226790 w 226790"/>
                <a:gd name="connsiteY11" fmla="*/ 239839 h 239839"/>
                <a:gd name="connsiteX12" fmla="*/ 226790 w 226790"/>
                <a:gd name="connsiteY12" fmla="*/ 111538 h 239839"/>
                <a:gd name="connsiteX13" fmla="*/ 139541 w 226790"/>
                <a:gd name="connsiteY13" fmla="*/ 95 h 23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6790" h="239839">
                  <a:moveTo>
                    <a:pt x="139446" y="0"/>
                  </a:moveTo>
                  <a:cubicBezTo>
                    <a:pt x="104108" y="0"/>
                    <a:pt x="80391" y="19431"/>
                    <a:pt x="70675" y="37814"/>
                  </a:cubicBezTo>
                  <a:lnTo>
                    <a:pt x="69723" y="37814"/>
                  </a:lnTo>
                  <a:lnTo>
                    <a:pt x="69723" y="5810"/>
                  </a:lnTo>
                  <a:lnTo>
                    <a:pt x="0" y="5810"/>
                  </a:lnTo>
                  <a:lnTo>
                    <a:pt x="0" y="239839"/>
                  </a:lnTo>
                  <a:lnTo>
                    <a:pt x="72676" y="239839"/>
                  </a:lnTo>
                  <a:lnTo>
                    <a:pt x="72676" y="124111"/>
                  </a:lnTo>
                  <a:cubicBezTo>
                    <a:pt x="72676" y="93631"/>
                    <a:pt x="78486" y="64008"/>
                    <a:pt x="116300" y="64008"/>
                  </a:cubicBezTo>
                  <a:cubicBezTo>
                    <a:pt x="154115" y="64008"/>
                    <a:pt x="154115" y="98869"/>
                    <a:pt x="154115" y="126016"/>
                  </a:cubicBezTo>
                  <a:lnTo>
                    <a:pt x="154115" y="239839"/>
                  </a:lnTo>
                  <a:lnTo>
                    <a:pt x="226790" y="239839"/>
                  </a:lnTo>
                  <a:lnTo>
                    <a:pt x="226790" y="111538"/>
                  </a:lnTo>
                  <a:cubicBezTo>
                    <a:pt x="226790" y="48577"/>
                    <a:pt x="213170" y="95"/>
                    <a:pt x="139541" y="95"/>
                  </a:cubicBezTo>
                  <a:close/>
                </a:path>
              </a:pathLst>
            </a:custGeom>
            <a:solidFill>
              <a:srgbClr val="FFFFFF"/>
            </a:solidFill>
            <a:ln w="952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D7235AA9-6C56-4AF4-5D5D-249E43C4A4B9}"/>
                </a:ext>
              </a:extLst>
            </p:cNvPr>
            <p:cNvSpPr/>
            <p:nvPr userDrawn="1"/>
          </p:nvSpPr>
          <p:spPr>
            <a:xfrm>
              <a:off x="8639104" y="1690572"/>
              <a:ext cx="1113317" cy="1113318"/>
            </a:xfrm>
            <a:custGeom>
              <a:avLst/>
              <a:gdLst>
                <a:gd name="connsiteX0" fmla="*/ 0 w 543305"/>
                <a:gd name="connsiteY0" fmla="*/ 0 h 543306"/>
                <a:gd name="connsiteX1" fmla="*/ 543306 w 543305"/>
                <a:gd name="connsiteY1" fmla="*/ 0 h 543306"/>
                <a:gd name="connsiteX2" fmla="*/ 543306 w 543305"/>
                <a:gd name="connsiteY2" fmla="*/ 543306 h 543306"/>
                <a:gd name="connsiteX3" fmla="*/ 0 w 543305"/>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5"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79F594E5-39F7-5122-ACD7-B01BB6AD6085}"/>
                </a:ext>
              </a:extLst>
            </p:cNvPr>
            <p:cNvSpPr/>
            <p:nvPr userDrawn="1"/>
          </p:nvSpPr>
          <p:spPr>
            <a:xfrm>
              <a:off x="9250999" y="2079375"/>
              <a:ext cx="335713" cy="335714"/>
            </a:xfrm>
            <a:custGeom>
              <a:avLst/>
              <a:gdLst>
                <a:gd name="connsiteX0" fmla="*/ 81915 w 163830"/>
                <a:gd name="connsiteY0" fmla="*/ 0 h 163830"/>
                <a:gd name="connsiteX1" fmla="*/ 0 w 163830"/>
                <a:gd name="connsiteY1" fmla="*/ 81915 h 163830"/>
                <a:gd name="connsiteX2" fmla="*/ 81915 w 163830"/>
                <a:gd name="connsiteY2" fmla="*/ 163830 h 163830"/>
                <a:gd name="connsiteX3" fmla="*/ 163830 w 163830"/>
                <a:gd name="connsiteY3" fmla="*/ 81915 h 163830"/>
                <a:gd name="connsiteX4" fmla="*/ 81915 w 163830"/>
                <a:gd name="connsiteY4" fmla="*/ 0 h 163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0" h="163830">
                  <a:moveTo>
                    <a:pt x="81915" y="0"/>
                  </a:moveTo>
                  <a:cubicBezTo>
                    <a:pt x="36672" y="0"/>
                    <a:pt x="0" y="36671"/>
                    <a:pt x="0" y="81915"/>
                  </a:cubicBezTo>
                  <a:cubicBezTo>
                    <a:pt x="0" y="127159"/>
                    <a:pt x="36672" y="163830"/>
                    <a:pt x="81915" y="163830"/>
                  </a:cubicBezTo>
                  <a:cubicBezTo>
                    <a:pt x="127159" y="163830"/>
                    <a:pt x="163830" y="127159"/>
                    <a:pt x="163830" y="81915"/>
                  </a:cubicBezTo>
                  <a:cubicBezTo>
                    <a:pt x="163830" y="36671"/>
                    <a:pt x="127159" y="0"/>
                    <a:pt x="81915" y="0"/>
                  </a:cubicBezTo>
                  <a:close/>
                </a:path>
              </a:pathLst>
            </a:custGeom>
            <a:solidFill>
              <a:srgbClr val="FFFFFF"/>
            </a:solidFill>
            <a:ln w="9525" cap="flat">
              <a:noFill/>
              <a:prstDash val="solid"/>
              <a:miter/>
            </a:ln>
          </p:spPr>
          <p:txBody>
            <a:bodyPr rtlCol="0" anchor="ctr"/>
            <a:lstStyle/>
            <a:p>
              <a:endParaRPr lang="en-US"/>
            </a:p>
          </p:txBody>
        </p:sp>
        <p:sp>
          <p:nvSpPr>
            <p:cNvPr id="134" name="Freeform 133">
              <a:extLst>
                <a:ext uri="{FF2B5EF4-FFF2-40B4-BE49-F238E27FC236}">
                  <a16:creationId xmlns:a16="http://schemas.microsoft.com/office/drawing/2014/main" id="{9221A9C7-C6AD-0626-16DC-BE6C6F74C19B}"/>
                </a:ext>
              </a:extLst>
            </p:cNvPr>
            <p:cNvSpPr/>
            <p:nvPr userDrawn="1"/>
          </p:nvSpPr>
          <p:spPr>
            <a:xfrm>
              <a:off x="8804617" y="2079375"/>
              <a:ext cx="335713" cy="335711"/>
            </a:xfrm>
            <a:custGeom>
              <a:avLst/>
              <a:gdLst>
                <a:gd name="connsiteX0" fmla="*/ 163830 w 163830"/>
                <a:gd name="connsiteY0" fmla="*/ 81915 h 163829"/>
                <a:gd name="connsiteX1" fmla="*/ 81915 w 163830"/>
                <a:gd name="connsiteY1" fmla="*/ 163830 h 163829"/>
                <a:gd name="connsiteX2" fmla="*/ 1 w 163830"/>
                <a:gd name="connsiteY2" fmla="*/ 81915 h 163829"/>
                <a:gd name="connsiteX3" fmla="*/ 81915 w 163830"/>
                <a:gd name="connsiteY3" fmla="*/ 0 h 163829"/>
                <a:gd name="connsiteX4" fmla="*/ 163830 w 163830"/>
                <a:gd name="connsiteY4" fmla="*/ 81915 h 163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30" h="163829">
                  <a:moveTo>
                    <a:pt x="163830" y="81915"/>
                  </a:moveTo>
                  <a:cubicBezTo>
                    <a:pt x="163830" y="127155"/>
                    <a:pt x="127156" y="163830"/>
                    <a:pt x="81915" y="163830"/>
                  </a:cubicBezTo>
                  <a:cubicBezTo>
                    <a:pt x="36675" y="163830"/>
                    <a:pt x="1" y="127155"/>
                    <a:pt x="1" y="81915"/>
                  </a:cubicBezTo>
                  <a:cubicBezTo>
                    <a:pt x="1" y="36675"/>
                    <a:pt x="36675" y="0"/>
                    <a:pt x="81915" y="0"/>
                  </a:cubicBezTo>
                  <a:cubicBezTo>
                    <a:pt x="127156" y="0"/>
                    <a:pt x="163830" y="36675"/>
                    <a:pt x="163830" y="81915"/>
                  </a:cubicBezTo>
                  <a:close/>
                </a:path>
              </a:pathLst>
            </a:custGeom>
            <a:solidFill>
              <a:srgbClr val="FFFFFF"/>
            </a:solidFill>
            <a:ln w="952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2857E51B-0F39-5587-5067-B466AAFF56CC}"/>
                </a:ext>
              </a:extLst>
            </p:cNvPr>
            <p:cNvSpPr/>
            <p:nvPr userDrawn="1"/>
          </p:nvSpPr>
          <p:spPr>
            <a:xfrm>
              <a:off x="3663327" y="1692523"/>
              <a:ext cx="1113318" cy="1113318"/>
            </a:xfrm>
            <a:custGeom>
              <a:avLst/>
              <a:gdLst>
                <a:gd name="connsiteX0" fmla="*/ 0 w 543306"/>
                <a:gd name="connsiteY0" fmla="*/ 0 h 543306"/>
                <a:gd name="connsiteX1" fmla="*/ 543306 w 543306"/>
                <a:gd name="connsiteY1" fmla="*/ 0 h 543306"/>
                <a:gd name="connsiteX2" fmla="*/ 543306 w 543306"/>
                <a:gd name="connsiteY2" fmla="*/ 543306 h 543306"/>
                <a:gd name="connsiteX3" fmla="*/ 0 w 543306"/>
                <a:gd name="connsiteY3" fmla="*/ 543306 h 543306"/>
              </a:gdLst>
              <a:ahLst/>
              <a:cxnLst>
                <a:cxn ang="0">
                  <a:pos x="connsiteX0" y="connsiteY0"/>
                </a:cxn>
                <a:cxn ang="0">
                  <a:pos x="connsiteX1" y="connsiteY1"/>
                </a:cxn>
                <a:cxn ang="0">
                  <a:pos x="connsiteX2" y="connsiteY2"/>
                </a:cxn>
                <a:cxn ang="0">
                  <a:pos x="connsiteX3" y="connsiteY3"/>
                </a:cxn>
              </a:cxnLst>
              <a:rect l="l" t="t" r="r" b="b"/>
              <a:pathLst>
                <a:path w="543306" h="543306">
                  <a:moveTo>
                    <a:pt x="0" y="0"/>
                  </a:moveTo>
                  <a:lnTo>
                    <a:pt x="543306" y="0"/>
                  </a:lnTo>
                  <a:lnTo>
                    <a:pt x="543306" y="543306"/>
                  </a:lnTo>
                  <a:lnTo>
                    <a:pt x="0" y="543306"/>
                  </a:lnTo>
                  <a:close/>
                </a:path>
              </a:pathLst>
            </a:custGeom>
            <a:solidFill>
              <a:srgbClr val="007934"/>
            </a:solidFill>
            <a:ln w="952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B9A5378C-3AD2-2975-4FF4-12CED3D169DD}"/>
                </a:ext>
              </a:extLst>
            </p:cNvPr>
            <p:cNvSpPr/>
            <p:nvPr userDrawn="1"/>
          </p:nvSpPr>
          <p:spPr>
            <a:xfrm>
              <a:off x="3867878" y="1889462"/>
              <a:ext cx="703825" cy="719246"/>
            </a:xfrm>
            <a:custGeom>
              <a:avLst/>
              <a:gdLst>
                <a:gd name="connsiteX0" fmla="*/ 204406 w 343471"/>
                <a:gd name="connsiteY0" fmla="*/ 148685 h 350996"/>
                <a:gd name="connsiteX1" fmla="*/ 332327 w 343471"/>
                <a:gd name="connsiteY1" fmla="*/ 0 h 350996"/>
                <a:gd name="connsiteX2" fmla="*/ 302038 w 343471"/>
                <a:gd name="connsiteY2" fmla="*/ 0 h 350996"/>
                <a:gd name="connsiteX3" fmla="*/ 190976 w 343471"/>
                <a:gd name="connsiteY3" fmla="*/ 129064 h 350996"/>
                <a:gd name="connsiteX4" fmla="*/ 102298 w 343471"/>
                <a:gd name="connsiteY4" fmla="*/ 0 h 350996"/>
                <a:gd name="connsiteX5" fmla="*/ 0 w 343471"/>
                <a:gd name="connsiteY5" fmla="*/ 0 h 350996"/>
                <a:gd name="connsiteX6" fmla="*/ 134112 w 343471"/>
                <a:gd name="connsiteY6" fmla="*/ 195167 h 350996"/>
                <a:gd name="connsiteX7" fmla="*/ 0 w 343471"/>
                <a:gd name="connsiteY7" fmla="*/ 350996 h 350996"/>
                <a:gd name="connsiteX8" fmla="*/ 30289 w 343471"/>
                <a:gd name="connsiteY8" fmla="*/ 350996 h 350996"/>
                <a:gd name="connsiteX9" fmla="*/ 147542 w 343471"/>
                <a:gd name="connsiteY9" fmla="*/ 214694 h 350996"/>
                <a:gd name="connsiteX10" fmla="*/ 241173 w 343471"/>
                <a:gd name="connsiteY10" fmla="*/ 350996 h 350996"/>
                <a:gd name="connsiteX11" fmla="*/ 343471 w 343471"/>
                <a:gd name="connsiteY11" fmla="*/ 350996 h 350996"/>
                <a:gd name="connsiteX12" fmla="*/ 204406 w 343471"/>
                <a:gd name="connsiteY12" fmla="*/ 148590 h 350996"/>
                <a:gd name="connsiteX13" fmla="*/ 204406 w 343471"/>
                <a:gd name="connsiteY13" fmla="*/ 148590 h 350996"/>
                <a:gd name="connsiteX14" fmla="*/ 162973 w 343471"/>
                <a:gd name="connsiteY14" fmla="*/ 196882 h 350996"/>
                <a:gd name="connsiteX15" fmla="*/ 149352 w 343471"/>
                <a:gd name="connsiteY15" fmla="*/ 177451 h 350996"/>
                <a:gd name="connsiteX16" fmla="*/ 41243 w 343471"/>
                <a:gd name="connsiteY16" fmla="*/ 22765 h 350996"/>
                <a:gd name="connsiteX17" fmla="*/ 87821 w 343471"/>
                <a:gd name="connsiteY17" fmla="*/ 22765 h 350996"/>
                <a:gd name="connsiteX18" fmla="*/ 175070 w 343471"/>
                <a:gd name="connsiteY18" fmla="*/ 147542 h 350996"/>
                <a:gd name="connsiteX19" fmla="*/ 188690 w 343471"/>
                <a:gd name="connsiteY19" fmla="*/ 166973 h 350996"/>
                <a:gd name="connsiteX20" fmla="*/ 302133 w 343471"/>
                <a:gd name="connsiteY20" fmla="*/ 329184 h 350996"/>
                <a:gd name="connsiteX21" fmla="*/ 255556 w 343471"/>
                <a:gd name="connsiteY21" fmla="*/ 329184 h 350996"/>
                <a:gd name="connsiteX22" fmla="*/ 162973 w 343471"/>
                <a:gd name="connsiteY22" fmla="*/ 196787 h 350996"/>
                <a:gd name="connsiteX23" fmla="*/ 162973 w 343471"/>
                <a:gd name="connsiteY23" fmla="*/ 196787 h 350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3471" h="350996">
                  <a:moveTo>
                    <a:pt x="204406" y="148685"/>
                  </a:moveTo>
                  <a:lnTo>
                    <a:pt x="332327" y="0"/>
                  </a:lnTo>
                  <a:lnTo>
                    <a:pt x="302038" y="0"/>
                  </a:lnTo>
                  <a:lnTo>
                    <a:pt x="190976" y="129064"/>
                  </a:lnTo>
                  <a:lnTo>
                    <a:pt x="102298" y="0"/>
                  </a:lnTo>
                  <a:lnTo>
                    <a:pt x="0" y="0"/>
                  </a:lnTo>
                  <a:lnTo>
                    <a:pt x="134112" y="195167"/>
                  </a:lnTo>
                  <a:lnTo>
                    <a:pt x="0" y="350996"/>
                  </a:lnTo>
                  <a:lnTo>
                    <a:pt x="30289" y="350996"/>
                  </a:lnTo>
                  <a:lnTo>
                    <a:pt x="147542" y="214694"/>
                  </a:lnTo>
                  <a:lnTo>
                    <a:pt x="241173" y="350996"/>
                  </a:lnTo>
                  <a:lnTo>
                    <a:pt x="343471" y="350996"/>
                  </a:lnTo>
                  <a:lnTo>
                    <a:pt x="204406" y="148590"/>
                  </a:lnTo>
                  <a:lnTo>
                    <a:pt x="204406" y="148590"/>
                  </a:lnTo>
                  <a:close/>
                  <a:moveTo>
                    <a:pt x="162973" y="196882"/>
                  </a:moveTo>
                  <a:lnTo>
                    <a:pt x="149352" y="177451"/>
                  </a:lnTo>
                  <a:lnTo>
                    <a:pt x="41243" y="22765"/>
                  </a:lnTo>
                  <a:lnTo>
                    <a:pt x="87821" y="22765"/>
                  </a:lnTo>
                  <a:lnTo>
                    <a:pt x="175070" y="147542"/>
                  </a:lnTo>
                  <a:lnTo>
                    <a:pt x="188690" y="166973"/>
                  </a:lnTo>
                  <a:lnTo>
                    <a:pt x="302133" y="329184"/>
                  </a:lnTo>
                  <a:lnTo>
                    <a:pt x="255556" y="329184"/>
                  </a:lnTo>
                  <a:lnTo>
                    <a:pt x="162973" y="196787"/>
                  </a:lnTo>
                  <a:lnTo>
                    <a:pt x="162973" y="196787"/>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745858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ummary-3 key points">
    <p:spTree>
      <p:nvGrpSpPr>
        <p:cNvPr id="1" name=""/>
        <p:cNvGrpSpPr/>
        <p:nvPr/>
      </p:nvGrpSpPr>
      <p:grpSpPr>
        <a:xfrm>
          <a:off x="0" y="0"/>
          <a:ext cx="0" cy="0"/>
          <a:chOff x="0" y="0"/>
          <a:chExt cx="0" cy="0"/>
        </a:xfrm>
      </p:grpSpPr>
      <p:pic>
        <p:nvPicPr>
          <p:cNvPr id="17" name="Graphic 285">
            <a:extLst>
              <a:ext uri="{FF2B5EF4-FFF2-40B4-BE49-F238E27FC236}">
                <a16:creationId xmlns:a16="http://schemas.microsoft.com/office/drawing/2014/main" id="{33C27B49-A27E-0D8E-47DA-07C46ED6F876}"/>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65D5DB1-B0F4-39A7-9E5F-343BB17944E4}"/>
              </a:ext>
            </a:extLst>
          </p:cNvPr>
          <p:cNvSpPr>
            <a:spLocks noGrp="1"/>
          </p:cNvSpPr>
          <p:nvPr>
            <p:ph type="title" hasCustomPrompt="1"/>
          </p:nvPr>
        </p:nvSpPr>
        <p:spPr>
          <a:xfrm>
            <a:off x="314692" y="365125"/>
            <a:ext cx="11685523" cy="886397"/>
          </a:xfrm>
        </p:spPr>
        <p:txBody>
          <a:bodyPr>
            <a:noAutofit/>
          </a:bodyPr>
          <a:lstStyle>
            <a:lvl1pPr>
              <a:defRPr b="1">
                <a:solidFill>
                  <a:schemeClr val="bg1"/>
                </a:solidFill>
              </a:defRPr>
            </a:lvl1pPr>
          </a:lstStyle>
          <a:p>
            <a:r>
              <a:rPr lang="en-US" dirty="0"/>
              <a:t>One-sentence headline stating the main takeaway message </a:t>
            </a:r>
            <a:br>
              <a:rPr lang="en-US" dirty="0"/>
            </a:br>
            <a:r>
              <a:rPr lang="en-US" dirty="0"/>
              <a:t>for the slide; no longer than two lines </a:t>
            </a:r>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
        <p:nvSpPr>
          <p:cNvPr id="6" name="Picture Placeholder 360">
            <a:extLst>
              <a:ext uri="{FF2B5EF4-FFF2-40B4-BE49-F238E27FC236}">
                <a16:creationId xmlns:a16="http://schemas.microsoft.com/office/drawing/2014/main" id="{22CDA623-F17D-C055-60D8-139C9924BE30}"/>
              </a:ext>
            </a:extLst>
          </p:cNvPr>
          <p:cNvSpPr>
            <a:spLocks noGrp="1"/>
          </p:cNvSpPr>
          <p:nvPr>
            <p:ph type="pic" sz="quarter" idx="12"/>
          </p:nvPr>
        </p:nvSpPr>
        <p:spPr>
          <a:xfrm>
            <a:off x="1773908" y="1647919"/>
            <a:ext cx="2393950" cy="2393950"/>
          </a:xfrm>
          <a:solidFill>
            <a:schemeClr val="bg2"/>
          </a:solidFill>
        </p:spPr>
        <p:txBody>
          <a:bodyPr/>
          <a:lstStyle/>
          <a:p>
            <a:r>
              <a:rPr lang="en-US"/>
              <a:t>Click icon to add picture</a:t>
            </a:r>
            <a:endParaRPr lang="en-US" dirty="0"/>
          </a:p>
        </p:txBody>
      </p:sp>
      <p:sp>
        <p:nvSpPr>
          <p:cNvPr id="7" name="Picture Placeholder 360">
            <a:extLst>
              <a:ext uri="{FF2B5EF4-FFF2-40B4-BE49-F238E27FC236}">
                <a16:creationId xmlns:a16="http://schemas.microsoft.com/office/drawing/2014/main" id="{3347E071-335C-4249-3E65-B4125AADA3C2}"/>
              </a:ext>
            </a:extLst>
          </p:cNvPr>
          <p:cNvSpPr>
            <a:spLocks noGrp="1"/>
          </p:cNvSpPr>
          <p:nvPr>
            <p:ph type="pic" sz="quarter" idx="13"/>
          </p:nvPr>
        </p:nvSpPr>
        <p:spPr>
          <a:xfrm>
            <a:off x="4949380" y="1654993"/>
            <a:ext cx="2393950" cy="2393950"/>
          </a:xfrm>
          <a:solidFill>
            <a:schemeClr val="bg2"/>
          </a:solidFill>
        </p:spPr>
        <p:txBody>
          <a:bodyPr/>
          <a:lstStyle/>
          <a:p>
            <a:r>
              <a:rPr lang="en-US"/>
              <a:t>Click icon to add picture</a:t>
            </a:r>
          </a:p>
        </p:txBody>
      </p:sp>
      <p:sp>
        <p:nvSpPr>
          <p:cNvPr id="8" name="Picture Placeholder 360">
            <a:extLst>
              <a:ext uri="{FF2B5EF4-FFF2-40B4-BE49-F238E27FC236}">
                <a16:creationId xmlns:a16="http://schemas.microsoft.com/office/drawing/2014/main" id="{3FE91602-2738-A673-EBF8-A0ACA14E6531}"/>
              </a:ext>
            </a:extLst>
          </p:cNvPr>
          <p:cNvSpPr>
            <a:spLocks noGrp="1"/>
          </p:cNvSpPr>
          <p:nvPr>
            <p:ph type="pic" sz="quarter" idx="14"/>
          </p:nvPr>
        </p:nvSpPr>
        <p:spPr>
          <a:xfrm>
            <a:off x="8126285" y="1677066"/>
            <a:ext cx="2393950" cy="2393950"/>
          </a:xfrm>
          <a:solidFill>
            <a:schemeClr val="bg2"/>
          </a:solidFill>
        </p:spPr>
        <p:txBody>
          <a:bodyPr/>
          <a:lstStyle/>
          <a:p>
            <a:r>
              <a:rPr lang="en-US"/>
              <a:t>Click icon to add picture</a:t>
            </a:r>
          </a:p>
        </p:txBody>
      </p:sp>
      <p:sp>
        <p:nvSpPr>
          <p:cNvPr id="9" name="Text Placeholder 364">
            <a:extLst>
              <a:ext uri="{FF2B5EF4-FFF2-40B4-BE49-F238E27FC236}">
                <a16:creationId xmlns:a16="http://schemas.microsoft.com/office/drawing/2014/main" id="{9403276D-5FB8-BD3C-65B5-24E0F431ACF3}"/>
              </a:ext>
            </a:extLst>
          </p:cNvPr>
          <p:cNvSpPr>
            <a:spLocks noGrp="1"/>
          </p:cNvSpPr>
          <p:nvPr>
            <p:ph type="body" sz="quarter" idx="15" hasCustomPrompt="1"/>
          </p:nvPr>
        </p:nvSpPr>
        <p:spPr>
          <a:xfrm>
            <a:off x="1773238"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1</a:t>
            </a:r>
          </a:p>
        </p:txBody>
      </p:sp>
      <p:sp>
        <p:nvSpPr>
          <p:cNvPr id="10" name="Text Placeholder 364">
            <a:extLst>
              <a:ext uri="{FF2B5EF4-FFF2-40B4-BE49-F238E27FC236}">
                <a16:creationId xmlns:a16="http://schemas.microsoft.com/office/drawing/2014/main" id="{DEAD8E05-AA79-AD7E-E31D-26EE870F8371}"/>
              </a:ext>
            </a:extLst>
          </p:cNvPr>
          <p:cNvSpPr>
            <a:spLocks noGrp="1"/>
          </p:cNvSpPr>
          <p:nvPr>
            <p:ph type="body" sz="quarter" idx="16" hasCustomPrompt="1"/>
          </p:nvPr>
        </p:nvSpPr>
        <p:spPr>
          <a:xfrm>
            <a:off x="4949380"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2</a:t>
            </a:r>
          </a:p>
        </p:txBody>
      </p:sp>
      <p:sp>
        <p:nvSpPr>
          <p:cNvPr id="11" name="Text Placeholder 364">
            <a:extLst>
              <a:ext uri="{FF2B5EF4-FFF2-40B4-BE49-F238E27FC236}">
                <a16:creationId xmlns:a16="http://schemas.microsoft.com/office/drawing/2014/main" id="{A7759041-293D-A1CE-7012-E2391337B1E4}"/>
              </a:ext>
            </a:extLst>
          </p:cNvPr>
          <p:cNvSpPr>
            <a:spLocks noGrp="1"/>
          </p:cNvSpPr>
          <p:nvPr>
            <p:ph type="body" sz="quarter" idx="17" hasCustomPrompt="1"/>
          </p:nvPr>
        </p:nvSpPr>
        <p:spPr>
          <a:xfrm>
            <a:off x="8126285"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Supporting point 3</a:t>
            </a:r>
          </a:p>
        </p:txBody>
      </p:sp>
      <p:pic>
        <p:nvPicPr>
          <p:cNvPr id="12" name="Picture 11" descr="A black and white logo&#10;&#10;Description automatically generated">
            <a:extLst>
              <a:ext uri="{FF2B5EF4-FFF2-40B4-BE49-F238E27FC236}">
                <a16:creationId xmlns:a16="http://schemas.microsoft.com/office/drawing/2014/main" id="{335077FD-BE54-FE50-D6AA-094D6DF45D5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Tree>
    <p:extLst>
      <p:ext uri="{BB962C8B-B14F-4D97-AF65-F5344CB8AC3E}">
        <p14:creationId xmlns:p14="http://schemas.microsoft.com/office/powerpoint/2010/main" val="39525509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xagon custom">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AAFC910-D2D4-C5E3-4A8E-DB371D1637FC}"/>
              </a:ext>
            </a:extLst>
          </p:cNvPr>
          <p:cNvSpPr>
            <a:spLocks noGrp="1"/>
          </p:cNvSpPr>
          <p:nvPr>
            <p:ph type="pic" sz="quarter" idx="13"/>
          </p:nvPr>
        </p:nvSpPr>
        <p:spPr>
          <a:xfrm>
            <a:off x="5139371" y="-23484"/>
            <a:ext cx="6737350" cy="6865418"/>
          </a:xfrm>
          <a:custGeom>
            <a:avLst/>
            <a:gdLst>
              <a:gd name="connsiteX0" fmla="*/ 4765422 w 6737350"/>
              <a:gd name="connsiteY0" fmla="*/ 5955463 h 6865418"/>
              <a:gd name="connsiteX1" fmla="*/ 6080062 w 6737350"/>
              <a:gd name="connsiteY1" fmla="*/ 5955463 h 6865418"/>
              <a:gd name="connsiteX2" fmla="*/ 6604382 w 6737350"/>
              <a:gd name="connsiteY2" fmla="*/ 6863640 h 6865418"/>
              <a:gd name="connsiteX3" fmla="*/ 4240721 w 6737350"/>
              <a:gd name="connsiteY3" fmla="*/ 6864212 h 6865418"/>
              <a:gd name="connsiteX4" fmla="*/ 2712846 w 6737350"/>
              <a:gd name="connsiteY4" fmla="*/ 4762425 h 6865418"/>
              <a:gd name="connsiteX5" fmla="*/ 4027487 w 6737350"/>
              <a:gd name="connsiteY5" fmla="*/ 4762425 h 6865418"/>
              <a:gd name="connsiteX6" fmla="*/ 4684776 w 6737350"/>
              <a:gd name="connsiteY6" fmla="*/ 5900917 h 6865418"/>
              <a:gd name="connsiteX7" fmla="*/ 4128579 w 6737350"/>
              <a:gd name="connsiteY7" fmla="*/ 6864339 h 6865418"/>
              <a:gd name="connsiteX8" fmla="*/ 2612326 w 6737350"/>
              <a:gd name="connsiteY8" fmla="*/ 6865418 h 6865418"/>
              <a:gd name="connsiteX9" fmla="*/ 2055495 w 6737350"/>
              <a:gd name="connsiteY9" fmla="*/ 5900917 h 6865418"/>
              <a:gd name="connsiteX10" fmla="*/ 4765421 w 6737350"/>
              <a:gd name="connsiteY10" fmla="*/ 3584563 h 6865418"/>
              <a:gd name="connsiteX11" fmla="*/ 6080061 w 6737350"/>
              <a:gd name="connsiteY11" fmla="*/ 3584563 h 6865418"/>
              <a:gd name="connsiteX12" fmla="*/ 6737350 w 6737350"/>
              <a:gd name="connsiteY12" fmla="*/ 4723055 h 6865418"/>
              <a:gd name="connsiteX13" fmla="*/ 6080061 w 6737350"/>
              <a:gd name="connsiteY13" fmla="*/ 5861546 h 6865418"/>
              <a:gd name="connsiteX14" fmla="*/ 4765421 w 6737350"/>
              <a:gd name="connsiteY14" fmla="*/ 5861546 h 6865418"/>
              <a:gd name="connsiteX15" fmla="*/ 4108069 w 6737350"/>
              <a:gd name="connsiteY15" fmla="*/ 4723055 h 6865418"/>
              <a:gd name="connsiteX16" fmla="*/ 2712846 w 6737350"/>
              <a:gd name="connsiteY16" fmla="*/ 2395463 h 6865418"/>
              <a:gd name="connsiteX17" fmla="*/ 4027487 w 6737350"/>
              <a:gd name="connsiteY17" fmla="*/ 2395463 h 6865418"/>
              <a:gd name="connsiteX18" fmla="*/ 4684776 w 6737350"/>
              <a:gd name="connsiteY18" fmla="*/ 3533955 h 6865418"/>
              <a:gd name="connsiteX19" fmla="*/ 4027487 w 6737350"/>
              <a:gd name="connsiteY19" fmla="*/ 4672446 h 6865418"/>
              <a:gd name="connsiteX20" fmla="*/ 2712846 w 6737350"/>
              <a:gd name="connsiteY20" fmla="*/ 4672446 h 6865418"/>
              <a:gd name="connsiteX21" fmla="*/ 2055495 w 6737350"/>
              <a:gd name="connsiteY21" fmla="*/ 3533955 h 6865418"/>
              <a:gd name="connsiteX22" fmla="*/ 657289 w 6737350"/>
              <a:gd name="connsiteY22" fmla="*/ 1217538 h 6865418"/>
              <a:gd name="connsiteX23" fmla="*/ 1971929 w 6737350"/>
              <a:gd name="connsiteY23" fmla="*/ 1217538 h 6865418"/>
              <a:gd name="connsiteX24" fmla="*/ 2629281 w 6737350"/>
              <a:gd name="connsiteY24" fmla="*/ 2356092 h 6865418"/>
              <a:gd name="connsiteX25" fmla="*/ 1971929 w 6737350"/>
              <a:gd name="connsiteY25" fmla="*/ 3494584 h 6865418"/>
              <a:gd name="connsiteX26" fmla="*/ 657289 w 6737350"/>
              <a:gd name="connsiteY26" fmla="*/ 3494584 h 6865418"/>
              <a:gd name="connsiteX27" fmla="*/ 0 w 6737350"/>
              <a:gd name="connsiteY27" fmla="*/ 2356092 h 6865418"/>
              <a:gd name="connsiteX28" fmla="*/ 4765421 w 6737350"/>
              <a:gd name="connsiteY28" fmla="*/ 1217537 h 6865418"/>
              <a:gd name="connsiteX29" fmla="*/ 6080061 w 6737350"/>
              <a:gd name="connsiteY29" fmla="*/ 1217537 h 6865418"/>
              <a:gd name="connsiteX30" fmla="*/ 6737350 w 6737350"/>
              <a:gd name="connsiteY30" fmla="*/ 2356092 h 6865418"/>
              <a:gd name="connsiteX31" fmla="*/ 6080061 w 6737350"/>
              <a:gd name="connsiteY31" fmla="*/ 3494584 h 6865418"/>
              <a:gd name="connsiteX32" fmla="*/ 4765421 w 6737350"/>
              <a:gd name="connsiteY32" fmla="*/ 3494584 h 6865418"/>
              <a:gd name="connsiteX33" fmla="*/ 4108069 w 6737350"/>
              <a:gd name="connsiteY33" fmla="*/ 2356092 h 6865418"/>
              <a:gd name="connsiteX34" fmla="*/ 2712846 w 6737350"/>
              <a:gd name="connsiteY34" fmla="*/ 39549 h 6865418"/>
              <a:gd name="connsiteX35" fmla="*/ 4027487 w 6737350"/>
              <a:gd name="connsiteY35" fmla="*/ 39549 h 6865418"/>
              <a:gd name="connsiteX36" fmla="*/ 4684776 w 6737350"/>
              <a:gd name="connsiteY36" fmla="*/ 1178041 h 6865418"/>
              <a:gd name="connsiteX37" fmla="*/ 4027487 w 6737350"/>
              <a:gd name="connsiteY37" fmla="*/ 2316532 h 6865418"/>
              <a:gd name="connsiteX38" fmla="*/ 2712846 w 6737350"/>
              <a:gd name="connsiteY38" fmla="*/ 2316532 h 6865418"/>
              <a:gd name="connsiteX39" fmla="*/ 2055495 w 6737350"/>
              <a:gd name="connsiteY39" fmla="*/ 1178041 h 6865418"/>
              <a:gd name="connsiteX40" fmla="*/ 13492 w 6737350"/>
              <a:gd name="connsiteY40" fmla="*/ 0 h 6865418"/>
              <a:gd name="connsiteX41" fmla="*/ 2631396 w 6737350"/>
              <a:gd name="connsiteY41" fmla="*/ 13447 h 6865418"/>
              <a:gd name="connsiteX42" fmla="*/ 1973010 w 6737350"/>
              <a:gd name="connsiteY42" fmla="*/ 1137655 h 6865418"/>
              <a:gd name="connsiteX43" fmla="*/ 658369 w 6737350"/>
              <a:gd name="connsiteY43" fmla="*/ 1137655 h 686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737350" h="6865418">
                <a:moveTo>
                  <a:pt x="4765422" y="5955463"/>
                </a:moveTo>
                <a:lnTo>
                  <a:pt x="6080062" y="5955463"/>
                </a:lnTo>
                <a:lnTo>
                  <a:pt x="6604382" y="6863640"/>
                </a:lnTo>
                <a:lnTo>
                  <a:pt x="4240721" y="6864212"/>
                </a:lnTo>
                <a:close/>
                <a:moveTo>
                  <a:pt x="2712846" y="4762425"/>
                </a:moveTo>
                <a:lnTo>
                  <a:pt x="4027487" y="4762425"/>
                </a:lnTo>
                <a:lnTo>
                  <a:pt x="4684776" y="5900917"/>
                </a:lnTo>
                <a:lnTo>
                  <a:pt x="4128579" y="6864339"/>
                </a:lnTo>
                <a:lnTo>
                  <a:pt x="2612326" y="6865418"/>
                </a:lnTo>
                <a:lnTo>
                  <a:pt x="2055495" y="5900917"/>
                </a:lnTo>
                <a:close/>
                <a:moveTo>
                  <a:pt x="4765421" y="3584563"/>
                </a:moveTo>
                <a:lnTo>
                  <a:pt x="6080061" y="3584563"/>
                </a:lnTo>
                <a:lnTo>
                  <a:pt x="6737350" y="4723055"/>
                </a:lnTo>
                <a:lnTo>
                  <a:pt x="6080061" y="5861546"/>
                </a:lnTo>
                <a:lnTo>
                  <a:pt x="4765421" y="5861546"/>
                </a:lnTo>
                <a:lnTo>
                  <a:pt x="4108069" y="4723055"/>
                </a:lnTo>
                <a:close/>
                <a:moveTo>
                  <a:pt x="2712846" y="2395463"/>
                </a:moveTo>
                <a:lnTo>
                  <a:pt x="4027487" y="2395463"/>
                </a:lnTo>
                <a:lnTo>
                  <a:pt x="4684776" y="3533955"/>
                </a:lnTo>
                <a:lnTo>
                  <a:pt x="4027487" y="4672446"/>
                </a:lnTo>
                <a:lnTo>
                  <a:pt x="2712846" y="4672446"/>
                </a:lnTo>
                <a:lnTo>
                  <a:pt x="2055495" y="3533955"/>
                </a:lnTo>
                <a:close/>
                <a:moveTo>
                  <a:pt x="657289" y="1217538"/>
                </a:moveTo>
                <a:lnTo>
                  <a:pt x="1971929" y="1217538"/>
                </a:lnTo>
                <a:lnTo>
                  <a:pt x="2629281" y="2356092"/>
                </a:lnTo>
                <a:lnTo>
                  <a:pt x="1971929" y="3494584"/>
                </a:lnTo>
                <a:lnTo>
                  <a:pt x="657289" y="3494584"/>
                </a:lnTo>
                <a:lnTo>
                  <a:pt x="0" y="2356092"/>
                </a:lnTo>
                <a:close/>
                <a:moveTo>
                  <a:pt x="4765421" y="1217537"/>
                </a:moveTo>
                <a:lnTo>
                  <a:pt x="6080061" y="1217537"/>
                </a:lnTo>
                <a:lnTo>
                  <a:pt x="6737350" y="2356092"/>
                </a:lnTo>
                <a:lnTo>
                  <a:pt x="6080061" y="3494584"/>
                </a:lnTo>
                <a:lnTo>
                  <a:pt x="4765421" y="3494584"/>
                </a:lnTo>
                <a:lnTo>
                  <a:pt x="4108069" y="2356092"/>
                </a:lnTo>
                <a:close/>
                <a:moveTo>
                  <a:pt x="2712846" y="39549"/>
                </a:moveTo>
                <a:lnTo>
                  <a:pt x="4027487" y="39549"/>
                </a:lnTo>
                <a:lnTo>
                  <a:pt x="4684776" y="1178041"/>
                </a:lnTo>
                <a:lnTo>
                  <a:pt x="4027487" y="2316532"/>
                </a:lnTo>
                <a:lnTo>
                  <a:pt x="2712846" y="2316532"/>
                </a:lnTo>
                <a:lnTo>
                  <a:pt x="2055495" y="1178041"/>
                </a:lnTo>
                <a:close/>
                <a:moveTo>
                  <a:pt x="13492" y="0"/>
                </a:moveTo>
                <a:lnTo>
                  <a:pt x="2631396" y="13447"/>
                </a:lnTo>
                <a:lnTo>
                  <a:pt x="1973010" y="1137655"/>
                </a:lnTo>
                <a:lnTo>
                  <a:pt x="658369" y="1137655"/>
                </a:lnTo>
                <a:close/>
              </a:path>
            </a:pathLst>
          </a:custGeom>
        </p:spPr>
        <p:txBody>
          <a:bodyPr wrap="square">
            <a:noAutofit/>
          </a:bodyPr>
          <a:lstStyle/>
          <a:p>
            <a:r>
              <a:rPr lang="en-US"/>
              <a:t>Click icon to add picture</a:t>
            </a:r>
          </a:p>
        </p:txBody>
      </p:sp>
      <p:sp>
        <p:nvSpPr>
          <p:cNvPr id="2" name="Title 1">
            <a:extLst>
              <a:ext uri="{FF2B5EF4-FFF2-40B4-BE49-F238E27FC236}">
                <a16:creationId xmlns:a16="http://schemas.microsoft.com/office/drawing/2014/main" id="{B6D7CE54-A067-C608-8071-D9BFAF60EA84}"/>
              </a:ext>
            </a:extLst>
          </p:cNvPr>
          <p:cNvSpPr>
            <a:spLocks noGrp="1"/>
          </p:cNvSpPr>
          <p:nvPr>
            <p:ph type="title" hasCustomPrompt="1"/>
          </p:nvPr>
        </p:nvSpPr>
        <p:spPr>
          <a:xfrm>
            <a:off x="314693" y="365125"/>
            <a:ext cx="4412934" cy="1772793"/>
          </a:xfrm>
        </p:spPr>
        <p:txBody>
          <a:bodyPr anchor="t" anchorCtr="0">
            <a:noAutofit/>
          </a:bodyPr>
          <a:lstStyle/>
          <a:p>
            <a:r>
              <a:rPr lang="en-US" dirty="0"/>
              <a:t>One-sentence headline stating the main takeaway message </a:t>
            </a:r>
            <a:br>
              <a:rPr lang="en-US" dirty="0"/>
            </a:br>
            <a:r>
              <a:rPr lang="en-US" dirty="0"/>
              <a:t>for the slide</a:t>
            </a:r>
          </a:p>
        </p:txBody>
      </p:sp>
      <p:sp>
        <p:nvSpPr>
          <p:cNvPr id="3" name="Content Placeholder 2">
            <a:extLst>
              <a:ext uri="{FF2B5EF4-FFF2-40B4-BE49-F238E27FC236}">
                <a16:creationId xmlns:a16="http://schemas.microsoft.com/office/drawing/2014/main" id="{92B9DD14-4659-B8FE-84E6-93F5C544420C}"/>
              </a:ext>
            </a:extLst>
          </p:cNvPr>
          <p:cNvSpPr>
            <a:spLocks noGrp="1"/>
          </p:cNvSpPr>
          <p:nvPr>
            <p:ph sz="half" idx="1" hasCustomPrompt="1"/>
          </p:nvPr>
        </p:nvSpPr>
        <p:spPr>
          <a:xfrm>
            <a:off x="314693" y="2514601"/>
            <a:ext cx="4412934" cy="3756990"/>
          </a:xfrm>
        </p:spPr>
        <p:txBody>
          <a:bodyPr anchor="t" anchorCtr="0">
            <a:noAutofit/>
          </a:bodyPr>
          <a:lstStyle>
            <a:lvl1pPr marL="0" indent="0">
              <a:buNone/>
              <a:defRPr sz="2000"/>
            </a:lvl1pPr>
          </a:lstStyle>
          <a:p>
            <a:r>
              <a:rPr lang="en-US" dirty="0"/>
              <a:t>Supporting point 1 </a:t>
            </a:r>
            <a:br>
              <a:rPr lang="en-US" dirty="0"/>
            </a:br>
            <a:r>
              <a:rPr lang="en-US" dirty="0"/>
              <a:t>Supporting point 2</a:t>
            </a:r>
            <a:br>
              <a:rPr lang="en-US" dirty="0"/>
            </a:br>
            <a:r>
              <a:rPr lang="en-US" dirty="0"/>
              <a:t>Supporting point 3</a:t>
            </a:r>
          </a:p>
        </p:txBody>
      </p:sp>
    </p:spTree>
    <p:extLst>
      <p:ext uri="{BB962C8B-B14F-4D97-AF65-F5344CB8AC3E}">
        <p14:creationId xmlns:p14="http://schemas.microsoft.com/office/powerpoint/2010/main" val="36117918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ummary - ORNL">
    <p:spTree>
      <p:nvGrpSpPr>
        <p:cNvPr id="1" name=""/>
        <p:cNvGrpSpPr/>
        <p:nvPr/>
      </p:nvGrpSpPr>
      <p:grpSpPr>
        <a:xfrm>
          <a:off x="0" y="0"/>
          <a:ext cx="0" cy="0"/>
          <a:chOff x="0" y="0"/>
          <a:chExt cx="0" cy="0"/>
        </a:xfrm>
      </p:grpSpPr>
      <p:pic>
        <p:nvPicPr>
          <p:cNvPr id="3" name="Graphic 285">
            <a:extLst>
              <a:ext uri="{FF2B5EF4-FFF2-40B4-BE49-F238E27FC236}">
                <a16:creationId xmlns:a16="http://schemas.microsoft.com/office/drawing/2014/main" id="{89B1F087-DF83-09A8-95A1-156B3E903116}"/>
              </a:ext>
            </a:extLst>
          </p:cNvPr>
          <p:cNvPicPr>
            <a:picLocks noChangeAspect="1"/>
          </p:cNvPicPr>
          <p:nvPr userDrawn="1"/>
        </p:nvPicPr>
        <p:blipFill>
          <a:blip r:embed="rId2"/>
          <a:srcRect/>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CE6F3ADE-A89C-6520-CF9E-35DBBF658006}"/>
              </a:ext>
            </a:extLst>
          </p:cNvPr>
          <p:cNvGrpSpPr/>
          <p:nvPr userDrawn="1"/>
        </p:nvGrpSpPr>
        <p:grpSpPr>
          <a:xfrm>
            <a:off x="4258364" y="5999147"/>
            <a:ext cx="3675272" cy="369332"/>
            <a:chOff x="2384568" y="6390825"/>
            <a:chExt cx="3439954" cy="345685"/>
          </a:xfrm>
        </p:grpSpPr>
        <p:pic>
          <p:nvPicPr>
            <p:cNvPr id="5" name="Graphic 4">
              <a:extLst>
                <a:ext uri="{FF2B5EF4-FFF2-40B4-BE49-F238E27FC236}">
                  <a16:creationId xmlns:a16="http://schemas.microsoft.com/office/drawing/2014/main" id="{01B8E79D-B334-5A32-32FE-8CC93A632A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6" name="TextBox 5">
              <a:extLst>
                <a:ext uri="{FF2B5EF4-FFF2-40B4-BE49-F238E27FC236}">
                  <a16:creationId xmlns:a16="http://schemas.microsoft.com/office/drawing/2014/main" id="{724FEE0D-24E7-9F86-60D8-E8982B5DB295}"/>
                </a:ext>
              </a:extLst>
            </p:cNvPr>
            <p:cNvSpPr txBox="1"/>
            <p:nvPr userDrawn="1"/>
          </p:nvSpPr>
          <p:spPr>
            <a:xfrm>
              <a:off x="3588247" y="6390825"/>
              <a:ext cx="2236275" cy="345685"/>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pic>
        <p:nvPicPr>
          <p:cNvPr id="7" name="Picture 6" descr="A black and white logo&#10;&#10;Description automatically generated">
            <a:extLst>
              <a:ext uri="{FF2B5EF4-FFF2-40B4-BE49-F238E27FC236}">
                <a16:creationId xmlns:a16="http://schemas.microsoft.com/office/drawing/2014/main" id="{D682DD30-008F-7A0A-DCE8-880A7B44F26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573938" y="2840467"/>
            <a:ext cx="7044124" cy="1177067"/>
          </a:xfrm>
          <a:prstGeom prst="rect">
            <a:avLst/>
          </a:prstGeom>
        </p:spPr>
      </p:pic>
    </p:spTree>
    <p:extLst>
      <p:ext uri="{BB962C8B-B14F-4D97-AF65-F5344CB8AC3E}">
        <p14:creationId xmlns:p14="http://schemas.microsoft.com/office/powerpoint/2010/main" val="17541547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FAC98-63B5-7034-9F8D-7D2BA3F3E9A3}"/>
              </a:ext>
            </a:extLst>
          </p:cNvPr>
          <p:cNvSpPr>
            <a:spLocks noGrp="1"/>
          </p:cNvSpPr>
          <p:nvPr>
            <p:ph type="title"/>
          </p:nvPr>
        </p:nvSpPr>
        <p:spPr>
          <a:xfrm>
            <a:off x="254306" y="203424"/>
            <a:ext cx="10515600" cy="799111"/>
          </a:xfrm>
        </p:spPr>
        <p:txBody>
          <a:bodyPr>
            <a:normAutofit/>
          </a:bodyPr>
          <a:lstStyle>
            <a:lvl1pPr>
              <a:defRPr sz="4000" b="1"/>
            </a:lvl1pPr>
          </a:lstStyle>
          <a:p>
            <a:r>
              <a:rPr lang="en-US"/>
              <a:t>Click to edit Master title style</a:t>
            </a:r>
          </a:p>
        </p:txBody>
      </p:sp>
      <p:sp>
        <p:nvSpPr>
          <p:cNvPr id="3" name="Content Placeholder 2">
            <a:extLst>
              <a:ext uri="{FF2B5EF4-FFF2-40B4-BE49-F238E27FC236}">
                <a16:creationId xmlns:a16="http://schemas.microsoft.com/office/drawing/2014/main" id="{91727929-B908-B2BF-6B60-4D1AFAA7CB9D}"/>
              </a:ext>
            </a:extLst>
          </p:cNvPr>
          <p:cNvSpPr>
            <a:spLocks noGrp="1"/>
          </p:cNvSpPr>
          <p:nvPr>
            <p:ph idx="1"/>
          </p:nvPr>
        </p:nvSpPr>
        <p:spPr>
          <a:xfrm>
            <a:off x="254306" y="1333041"/>
            <a:ext cx="11610860" cy="4825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2" descr="Media Assets – Oak Ridge Leadership Computing Facility">
            <a:extLst>
              <a:ext uri="{FF2B5EF4-FFF2-40B4-BE49-F238E27FC236}">
                <a16:creationId xmlns:a16="http://schemas.microsoft.com/office/drawing/2014/main" id="{77138E91-E4EE-76A4-3F50-399AD73636A6}"/>
              </a:ext>
            </a:extLst>
          </p:cNvPr>
          <p:cNvPicPr>
            <a:picLocks noChangeAspect="1" noChangeArrowheads="1"/>
          </p:cNvPicPr>
          <p:nvPr userDrawn="1"/>
        </p:nvPicPr>
        <p:blipFill>
          <a:blip r:embed="rId2" cstate="screen">
            <a:alphaModFix amt="60000"/>
            <a:extLst>
              <a:ext uri="{28A0092B-C50C-407E-A947-70E740481C1C}">
                <a14:useLocalDpi xmlns:a14="http://schemas.microsoft.com/office/drawing/2010/main"/>
              </a:ext>
            </a:extLst>
          </a:blip>
          <a:srcRect/>
          <a:stretch>
            <a:fillRect/>
          </a:stretch>
        </p:blipFill>
        <p:spPr bwMode="auto">
          <a:xfrm>
            <a:off x="10458921" y="6557998"/>
            <a:ext cx="1197649" cy="201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05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Portrait">
    <p:spTree>
      <p:nvGrpSpPr>
        <p:cNvPr id="1" name=""/>
        <p:cNvGrpSpPr/>
        <p:nvPr/>
      </p:nvGrpSpPr>
      <p:grpSpPr>
        <a:xfrm>
          <a:off x="0" y="0"/>
          <a:ext cx="0" cy="0"/>
          <a:chOff x="0" y="0"/>
          <a:chExt cx="0" cy="0"/>
        </a:xfrm>
      </p:grpSpPr>
      <p:pic>
        <p:nvPicPr>
          <p:cNvPr id="7" name="Graphic 285">
            <a:extLst>
              <a:ext uri="{FF2B5EF4-FFF2-40B4-BE49-F238E27FC236}">
                <a16:creationId xmlns:a16="http://schemas.microsoft.com/office/drawing/2014/main" id="{B10B79AB-DA35-C9D9-2529-6A8AA0E5020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rot="10800000">
            <a:off x="-1" y="0"/>
            <a:ext cx="60452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7" y="2292076"/>
            <a:ext cx="4465176"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(Text size no larger than 32pt)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7" y="4019391"/>
            <a:ext cx="4465176" cy="193899"/>
          </a:xfrm>
        </p:spPr>
        <p:txBody>
          <a:bodyPr wrap="square" anchor="t" anchorCtr="0">
            <a:noAutofit/>
          </a:bodyPr>
          <a:lstStyle>
            <a:lvl1pPr marL="0" indent="0" algn="l">
              <a:spcBef>
                <a:spcPts val="1200"/>
              </a:spcBef>
              <a:spcAft>
                <a:spcPts val="60"/>
              </a:spcAft>
              <a:buNone/>
              <a:defRPr sz="1400" b="1"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7" y="1880997"/>
            <a:ext cx="4465176"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7" y="4371534"/>
            <a:ext cx="4465176"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7" y="4881013"/>
            <a:ext cx="4465176"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9" name="Picture Placeholder 8">
            <a:extLst>
              <a:ext uri="{FF2B5EF4-FFF2-40B4-BE49-F238E27FC236}">
                <a16:creationId xmlns:a16="http://schemas.microsoft.com/office/drawing/2014/main" id="{63D2D23A-F403-7E2C-7D24-BA0C3B867C3E}"/>
              </a:ext>
            </a:extLst>
          </p:cNvPr>
          <p:cNvSpPr>
            <a:spLocks noGrp="1"/>
          </p:cNvSpPr>
          <p:nvPr>
            <p:ph type="pic" sz="quarter" idx="18"/>
          </p:nvPr>
        </p:nvSpPr>
        <p:spPr>
          <a:xfrm>
            <a:off x="6045200" y="0"/>
            <a:ext cx="6146800" cy="6858000"/>
          </a:xfrm>
        </p:spPr>
        <p:txBody>
          <a:bodyPr/>
          <a:lstStyle/>
          <a:p>
            <a:r>
              <a:rPr lang="en-US"/>
              <a:t>Click icon to add picture</a:t>
            </a:r>
          </a:p>
        </p:txBody>
      </p:sp>
      <p:pic>
        <p:nvPicPr>
          <p:cNvPr id="6" name="Picture 5" descr="A black and white logo&#10;&#10;Description automatically generated">
            <a:extLst>
              <a:ext uri="{FF2B5EF4-FFF2-40B4-BE49-F238E27FC236}">
                <a16:creationId xmlns:a16="http://schemas.microsoft.com/office/drawing/2014/main" id="{174630C3-2F33-1DFF-E3C5-9EDBB56D031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28069" y="766044"/>
            <a:ext cx="2639023" cy="440978"/>
          </a:xfrm>
          <a:prstGeom prst="rect">
            <a:avLst/>
          </a:prstGeom>
        </p:spPr>
      </p:pic>
    </p:spTree>
    <p:extLst>
      <p:ext uri="{BB962C8B-B14F-4D97-AF65-F5344CB8AC3E}">
        <p14:creationId xmlns:p14="http://schemas.microsoft.com/office/powerpoint/2010/main" val="2184258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Landscap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0FE843FE-B2D6-28A8-6229-2F4F14E7EA05}"/>
              </a:ext>
            </a:extLst>
          </p:cNvPr>
          <p:cNvSpPr/>
          <p:nvPr userDrawn="1"/>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5609063 w 12192000"/>
              <a:gd name="connsiteY5" fmla="*/ 1505414 h 6858000"/>
              <a:gd name="connsiteX6" fmla="*/ 5609063 w 12192000"/>
              <a:gd name="connsiteY6" fmla="*/ 5352586 h 6858000"/>
              <a:gd name="connsiteX7" fmla="*/ 11452302 w 12192000"/>
              <a:gd name="connsiteY7" fmla="*/ 5352586 h 6858000"/>
              <a:gd name="connsiteX8" fmla="*/ 11452302 w 12192000"/>
              <a:gd name="connsiteY8" fmla="*/ 1505414 h 6858000"/>
              <a:gd name="connsiteX9" fmla="*/ 5609063 w 12192000"/>
              <a:gd name="connsiteY9" fmla="*/ 150541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6858000">
                <a:moveTo>
                  <a:pt x="0" y="0"/>
                </a:moveTo>
                <a:lnTo>
                  <a:pt x="12192000" y="0"/>
                </a:lnTo>
                <a:lnTo>
                  <a:pt x="12192000" y="6858000"/>
                </a:lnTo>
                <a:lnTo>
                  <a:pt x="0" y="6858000"/>
                </a:lnTo>
                <a:lnTo>
                  <a:pt x="0" y="0"/>
                </a:lnTo>
                <a:close/>
                <a:moveTo>
                  <a:pt x="5609063" y="1505414"/>
                </a:moveTo>
                <a:lnTo>
                  <a:pt x="5609063" y="5352586"/>
                </a:lnTo>
                <a:lnTo>
                  <a:pt x="11452302" y="5352586"/>
                </a:lnTo>
                <a:lnTo>
                  <a:pt x="11452302" y="1505414"/>
                </a:lnTo>
                <a:lnTo>
                  <a:pt x="5609063" y="1505414"/>
                </a:lnTo>
                <a:close/>
              </a:path>
            </a:pathLst>
          </a:cu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7" y="2292076"/>
            <a:ext cx="4465176"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(Text size no larger than 32pt)</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7" y="4019391"/>
            <a:ext cx="4465176" cy="193899"/>
          </a:xfrm>
        </p:spPr>
        <p:txBody>
          <a:bodyPr wrap="square" anchor="t" anchorCtr="0">
            <a:noAutofit/>
          </a:bodyPr>
          <a:lstStyle>
            <a:lvl1pPr marL="0" indent="0" algn="l">
              <a:spcBef>
                <a:spcPts val="1200"/>
              </a:spcBef>
              <a:spcAft>
                <a:spcPts val="60"/>
              </a:spcAft>
              <a:buNone/>
              <a:defRPr sz="1400" b="1"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7" y="1880997"/>
            <a:ext cx="4465176"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7" y="4371534"/>
            <a:ext cx="4465176"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7" y="4881013"/>
            <a:ext cx="4465176"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sp>
        <p:nvSpPr>
          <p:cNvPr id="9" name="Picture Placeholder 8">
            <a:extLst>
              <a:ext uri="{FF2B5EF4-FFF2-40B4-BE49-F238E27FC236}">
                <a16:creationId xmlns:a16="http://schemas.microsoft.com/office/drawing/2014/main" id="{63D2D23A-F403-7E2C-7D24-BA0C3B867C3E}"/>
              </a:ext>
            </a:extLst>
          </p:cNvPr>
          <p:cNvSpPr>
            <a:spLocks noGrp="1"/>
          </p:cNvSpPr>
          <p:nvPr>
            <p:ph type="pic" sz="quarter" idx="18"/>
          </p:nvPr>
        </p:nvSpPr>
        <p:spPr>
          <a:xfrm>
            <a:off x="5609063" y="1481958"/>
            <a:ext cx="5843239" cy="3891648"/>
          </a:xfrm>
        </p:spPr>
        <p:txBody>
          <a:bodyPr/>
          <a:lstStyle/>
          <a:p>
            <a:r>
              <a:rPr lang="en-US"/>
              <a:t>Click icon to add picture</a:t>
            </a:r>
            <a:endParaRPr lang="en-US" dirty="0"/>
          </a:p>
        </p:txBody>
      </p:sp>
      <p:pic>
        <p:nvPicPr>
          <p:cNvPr id="5" name="Picture 4" descr="A black and white logo&#10;&#10;Description automatically generated">
            <a:extLst>
              <a:ext uri="{FF2B5EF4-FFF2-40B4-BE49-F238E27FC236}">
                <a16:creationId xmlns:a16="http://schemas.microsoft.com/office/drawing/2014/main" id="{14D4E435-AF1E-9B12-EBEE-2566C16EDD3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28069" y="766044"/>
            <a:ext cx="2639023" cy="440978"/>
          </a:xfrm>
          <a:prstGeom prst="rect">
            <a:avLst/>
          </a:prstGeom>
        </p:spPr>
      </p:pic>
    </p:spTree>
    <p:extLst>
      <p:ext uri="{BB962C8B-B14F-4D97-AF65-F5344CB8AC3E}">
        <p14:creationId xmlns:p14="http://schemas.microsoft.com/office/powerpoint/2010/main" val="2578194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ext Only">
    <p:spTree>
      <p:nvGrpSpPr>
        <p:cNvPr id="1" name=""/>
        <p:cNvGrpSpPr/>
        <p:nvPr/>
      </p:nvGrpSpPr>
      <p:grpSpPr>
        <a:xfrm>
          <a:off x="0" y="0"/>
          <a:ext cx="0" cy="0"/>
          <a:chOff x="0" y="0"/>
          <a:chExt cx="0" cy="0"/>
        </a:xfrm>
      </p:grpSpPr>
      <p:pic>
        <p:nvPicPr>
          <p:cNvPr id="5" name="Graphic 285">
            <a:extLst>
              <a:ext uri="{FF2B5EF4-FFF2-40B4-BE49-F238E27FC236}">
                <a16:creationId xmlns:a16="http://schemas.microsoft.com/office/drawing/2014/main" id="{A95873F9-24C5-691B-E0D0-B31D39B7FBB2}"/>
              </a:ext>
            </a:extLst>
          </p:cNvPr>
          <p:cNvPicPr>
            <a:picLocks noChangeAspect="1"/>
          </p:cNvPicPr>
          <p:nvPr userDrawn="1"/>
        </p:nvPicPr>
        <p:blipFill>
          <a:blip r:embed="rId2"/>
          <a:srcRect/>
          <a:stretch/>
        </p:blipFill>
        <p:spPr>
          <a:xfrm rot="10800000">
            <a:off x="0" y="0"/>
            <a:ext cx="12192000" cy="6858000"/>
          </a:xfrm>
          <a:prstGeom prst="rect">
            <a:avLst/>
          </a:prstGeom>
        </p:spPr>
      </p:pic>
      <p:sp>
        <p:nvSpPr>
          <p:cNvPr id="2" name="Title 1">
            <a:extLst>
              <a:ext uri="{FF2B5EF4-FFF2-40B4-BE49-F238E27FC236}">
                <a16:creationId xmlns:a16="http://schemas.microsoft.com/office/drawing/2014/main" id="{627FB722-2E40-971C-7B7A-5663B28FCDB7}"/>
              </a:ext>
            </a:extLst>
          </p:cNvPr>
          <p:cNvSpPr>
            <a:spLocks noGrp="1"/>
          </p:cNvSpPr>
          <p:nvPr>
            <p:ph type="ctrTitle" hasCustomPrompt="1"/>
          </p:nvPr>
        </p:nvSpPr>
        <p:spPr>
          <a:xfrm>
            <a:off x="897656" y="2292076"/>
            <a:ext cx="10396685" cy="997196"/>
          </a:xfrm>
        </p:spPr>
        <p:txBody>
          <a:bodyPr wrap="square" anchor="t" anchorCtr="0">
            <a:noAutofit/>
          </a:bodyPr>
          <a:lstStyle>
            <a:lvl1pPr algn="l">
              <a:spcBef>
                <a:spcPts val="1200"/>
              </a:spcBef>
              <a:spcAft>
                <a:spcPts val="60"/>
              </a:spcAft>
              <a:defRPr sz="3600" b="1">
                <a:solidFill>
                  <a:schemeClr val="bg1"/>
                </a:solidFill>
              </a:defRPr>
            </a:lvl1pPr>
          </a:lstStyle>
          <a:p>
            <a:r>
              <a:rPr lang="en-US" dirty="0"/>
              <a:t>Presentation Title: Best Title Option for Longer Presentation Titles (Text Size no larger than 32 pt and no smaller than 20pt) </a:t>
            </a:r>
          </a:p>
        </p:txBody>
      </p:sp>
      <p:sp>
        <p:nvSpPr>
          <p:cNvPr id="3" name="Subtitle 2">
            <a:extLst>
              <a:ext uri="{FF2B5EF4-FFF2-40B4-BE49-F238E27FC236}">
                <a16:creationId xmlns:a16="http://schemas.microsoft.com/office/drawing/2014/main" id="{34CCE055-46B1-6279-21B5-27B8352AB9EC}"/>
              </a:ext>
            </a:extLst>
          </p:cNvPr>
          <p:cNvSpPr>
            <a:spLocks noGrp="1"/>
          </p:cNvSpPr>
          <p:nvPr>
            <p:ph type="subTitle" idx="1" hasCustomPrompt="1"/>
          </p:nvPr>
        </p:nvSpPr>
        <p:spPr>
          <a:xfrm>
            <a:off x="897656" y="4019391"/>
            <a:ext cx="10396685" cy="193899"/>
          </a:xfrm>
        </p:spPr>
        <p:txBody>
          <a:bodyPr wrap="square" anchor="t" anchorCtr="0">
            <a:noAutofit/>
          </a:bodyPr>
          <a:lstStyle>
            <a:lvl1pPr marL="0" indent="0" algn="l">
              <a:spcBef>
                <a:spcPts val="1200"/>
              </a:spcBef>
              <a:spcAft>
                <a:spcPts val="60"/>
              </a:spcAft>
              <a:buNone/>
              <a:defRPr sz="1400" b="1"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PRESENTED BY</a:t>
            </a:r>
          </a:p>
        </p:txBody>
      </p:sp>
      <p:sp>
        <p:nvSpPr>
          <p:cNvPr id="1962" name="Text Placeholder 1961">
            <a:extLst>
              <a:ext uri="{FF2B5EF4-FFF2-40B4-BE49-F238E27FC236}">
                <a16:creationId xmlns:a16="http://schemas.microsoft.com/office/drawing/2014/main" id="{05A0F360-5E2B-1313-55AF-9056EF7E8BC2}"/>
              </a:ext>
            </a:extLst>
          </p:cNvPr>
          <p:cNvSpPr>
            <a:spLocks noGrp="1"/>
          </p:cNvSpPr>
          <p:nvPr>
            <p:ph type="body" sz="quarter" idx="14" hasCustomPrompt="1"/>
          </p:nvPr>
        </p:nvSpPr>
        <p:spPr>
          <a:xfrm>
            <a:off x="897656" y="1880997"/>
            <a:ext cx="10396685" cy="193899"/>
          </a:xfrm>
        </p:spPr>
        <p:txBody>
          <a:bodyPr wrap="square" anchor="t" anchorCtr="0">
            <a:noAutofit/>
          </a:bodyPr>
          <a:lstStyle>
            <a:lvl1pPr marL="0" indent="0" algn="l">
              <a:spcBef>
                <a:spcPts val="1200"/>
              </a:spcBef>
              <a:spcAft>
                <a:spcPts val="60"/>
              </a:spcAft>
              <a:buNone/>
              <a:defRPr sz="1400" b="0" i="0" spc="150" baseline="0">
                <a:solidFill>
                  <a:schemeClr val="bg1"/>
                </a:solidFill>
                <a:latin typeface="+mn-lt"/>
                <a:ea typeface="Roboto Light" panose="02000000000000000000" pitchFamily="2" charset="0"/>
              </a:defRPr>
            </a:lvl1pPr>
            <a:lvl2pPr marL="457200" indent="0" algn="ctr">
              <a:buNone/>
              <a:defRPr sz="1400">
                <a:solidFill>
                  <a:schemeClr val="bg1"/>
                </a:solidFill>
              </a:defRPr>
            </a:lvl2pPr>
            <a:lvl3pPr marL="914400" indent="0" algn="ctr">
              <a:buNone/>
              <a:defRPr sz="1400">
                <a:solidFill>
                  <a:schemeClr val="bg1"/>
                </a:solidFill>
              </a:defRPr>
            </a:lvl3pPr>
            <a:lvl4pPr marL="1371600" indent="0" algn="ctr">
              <a:buNone/>
              <a:defRPr sz="1400">
                <a:solidFill>
                  <a:schemeClr val="bg1"/>
                </a:solidFill>
              </a:defRPr>
            </a:lvl4pPr>
            <a:lvl5pPr marL="1828800" indent="0" algn="ctr">
              <a:buNone/>
              <a:defRPr sz="1400">
                <a:solidFill>
                  <a:schemeClr val="bg1"/>
                </a:solidFill>
              </a:defRPr>
            </a:lvl5pPr>
          </a:lstStyle>
          <a:p>
            <a:pPr lvl="0"/>
            <a:r>
              <a:rPr lang="en-US" dirty="0"/>
              <a:t>MONTH XX, XXXX | LOCATION</a:t>
            </a:r>
          </a:p>
        </p:txBody>
      </p:sp>
      <p:sp>
        <p:nvSpPr>
          <p:cNvPr id="1964" name="Text Placeholder 1963">
            <a:extLst>
              <a:ext uri="{FF2B5EF4-FFF2-40B4-BE49-F238E27FC236}">
                <a16:creationId xmlns:a16="http://schemas.microsoft.com/office/drawing/2014/main" id="{D8874D39-76D3-2E6D-F8DD-E0676BF138C5}"/>
              </a:ext>
            </a:extLst>
          </p:cNvPr>
          <p:cNvSpPr>
            <a:spLocks noGrp="1"/>
          </p:cNvSpPr>
          <p:nvPr>
            <p:ph type="body" sz="quarter" idx="15" hasCustomPrompt="1"/>
          </p:nvPr>
        </p:nvSpPr>
        <p:spPr>
          <a:xfrm>
            <a:off x="897656" y="4371534"/>
            <a:ext cx="10396685" cy="332399"/>
          </a:xfrm>
        </p:spPr>
        <p:txBody>
          <a:bodyPr wrap="square" anchor="t" anchorCtr="0">
            <a:noAutofit/>
          </a:bodyPr>
          <a:lstStyle>
            <a:lvl1pPr marL="0" indent="0" algn="l">
              <a:spcBef>
                <a:spcPts val="1200"/>
              </a:spcBef>
              <a:spcAft>
                <a:spcPts val="60"/>
              </a:spcAft>
              <a:buNone/>
              <a:defRPr sz="2400" b="0" i="0">
                <a:solidFill>
                  <a:schemeClr val="bg1"/>
                </a:solidFill>
                <a:latin typeface="Roboto Light" panose="02000000000000000000" pitchFamily="2" charset="0"/>
                <a:ea typeface="Roboto Light" panose="02000000000000000000" pitchFamily="2" charset="0"/>
              </a:defRPr>
            </a:lvl1pPr>
            <a:lvl2pPr marL="457200" indent="0" algn="ctr">
              <a:buNone/>
              <a:defRPr sz="2400">
                <a:solidFill>
                  <a:schemeClr val="bg1"/>
                </a:solidFill>
              </a:defRPr>
            </a:lvl2pPr>
            <a:lvl3pPr marL="914400" indent="0" algn="ctr">
              <a:buNone/>
              <a:defRPr sz="2400">
                <a:solidFill>
                  <a:schemeClr val="bg1"/>
                </a:solidFill>
              </a:defRPr>
            </a:lvl3pPr>
            <a:lvl4pPr marL="1371600" indent="0" algn="ctr">
              <a:buNone/>
              <a:defRPr sz="2400">
                <a:solidFill>
                  <a:schemeClr val="bg1"/>
                </a:solidFill>
              </a:defRPr>
            </a:lvl4pPr>
            <a:lvl5pPr marL="1828800" indent="0" algn="ctr">
              <a:buNone/>
              <a:defRPr sz="2400">
                <a:solidFill>
                  <a:schemeClr val="bg1"/>
                </a:solidFill>
              </a:defRPr>
            </a:lvl5pPr>
          </a:lstStyle>
          <a:p>
            <a:pPr lvl="0"/>
            <a:r>
              <a:rPr lang="en-US" dirty="0"/>
              <a:t>First Name, Last Name</a:t>
            </a:r>
          </a:p>
        </p:txBody>
      </p:sp>
      <p:sp>
        <p:nvSpPr>
          <p:cNvPr id="8" name="Rectangle 7">
            <a:extLst>
              <a:ext uri="{FF2B5EF4-FFF2-40B4-BE49-F238E27FC236}">
                <a16:creationId xmlns:a16="http://schemas.microsoft.com/office/drawing/2014/main" id="{C565AA18-2C89-EB56-1919-13EF35EFFBC8}"/>
              </a:ext>
            </a:extLst>
          </p:cNvPr>
          <p:cNvSpPr/>
          <p:nvPr userDrawn="1"/>
        </p:nvSpPr>
        <p:spPr>
          <a:xfrm>
            <a:off x="897656" y="3793881"/>
            <a:ext cx="854364" cy="7191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D529654C-4DCE-CBB4-4BA7-74D0EC3EB963}"/>
              </a:ext>
            </a:extLst>
          </p:cNvPr>
          <p:cNvGrpSpPr/>
          <p:nvPr userDrawn="1"/>
        </p:nvGrpSpPr>
        <p:grpSpPr>
          <a:xfrm>
            <a:off x="897656" y="6161203"/>
            <a:ext cx="4842685" cy="429764"/>
            <a:chOff x="2384568" y="6419574"/>
            <a:chExt cx="4161723" cy="369332"/>
          </a:xfrm>
        </p:grpSpPr>
        <p:pic>
          <p:nvPicPr>
            <p:cNvPr id="41" name="Graphic 40">
              <a:extLst>
                <a:ext uri="{FF2B5EF4-FFF2-40B4-BE49-F238E27FC236}">
                  <a16:creationId xmlns:a16="http://schemas.microsoft.com/office/drawing/2014/main" id="{1E739D28-04EF-E5F5-AE3E-05983A5739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84568" y="6424653"/>
              <a:ext cx="1103769" cy="278048"/>
            </a:xfrm>
            <a:prstGeom prst="rect">
              <a:avLst/>
            </a:prstGeom>
          </p:spPr>
        </p:pic>
        <p:sp>
          <p:nvSpPr>
            <p:cNvPr id="42" name="TextBox 41">
              <a:extLst>
                <a:ext uri="{FF2B5EF4-FFF2-40B4-BE49-F238E27FC236}">
                  <a16:creationId xmlns:a16="http://schemas.microsoft.com/office/drawing/2014/main" id="{2BA706AB-C5B5-40F2-B756-AD0F7D731AE5}"/>
                </a:ext>
              </a:extLst>
            </p:cNvPr>
            <p:cNvSpPr txBox="1"/>
            <p:nvPr userDrawn="1"/>
          </p:nvSpPr>
          <p:spPr>
            <a:xfrm>
              <a:off x="3588247" y="6419574"/>
              <a:ext cx="2958044" cy="369332"/>
            </a:xfrm>
            <a:prstGeom prst="rect">
              <a:avLst/>
            </a:prstGeom>
            <a:noFill/>
          </p:spPr>
          <p:txBody>
            <a:bodyPr wrap="square" rtlCol="0">
              <a:spAutoFit/>
            </a:bodyPr>
            <a:lstStyle/>
            <a:p>
              <a:r>
                <a:rPr lang="en-US" sz="900" b="0" dirty="0">
                  <a:solidFill>
                    <a:schemeClr val="bg1"/>
                  </a:solidFill>
                  <a:latin typeface="Roboto" panose="02000000000000000000" pitchFamily="2" charset="0"/>
                  <a:ea typeface="Roboto" panose="02000000000000000000" pitchFamily="2" charset="0"/>
                </a:rPr>
                <a:t>ORNL IS MANAGED BY UT-BATTELLE LLC </a:t>
              </a:r>
              <a:br>
                <a:rPr lang="en-US" sz="900" b="0" dirty="0">
                  <a:solidFill>
                    <a:schemeClr val="bg1"/>
                  </a:solidFill>
                  <a:latin typeface="Roboto" panose="02000000000000000000" pitchFamily="2" charset="0"/>
                  <a:ea typeface="Roboto" panose="02000000000000000000" pitchFamily="2" charset="0"/>
                </a:rPr>
              </a:br>
              <a:r>
                <a:rPr lang="en-US" sz="900" b="0" dirty="0">
                  <a:solidFill>
                    <a:schemeClr val="bg1"/>
                  </a:solidFill>
                  <a:latin typeface="Roboto" panose="02000000000000000000" pitchFamily="2" charset="0"/>
                  <a:ea typeface="Roboto" panose="02000000000000000000" pitchFamily="2" charset="0"/>
                </a:rPr>
                <a:t>FOR THE US DEPARTMENT OF ENERGY</a:t>
              </a:r>
            </a:p>
          </p:txBody>
        </p:sp>
      </p:grpSp>
      <p:sp>
        <p:nvSpPr>
          <p:cNvPr id="48" name="Text Placeholder 47">
            <a:extLst>
              <a:ext uri="{FF2B5EF4-FFF2-40B4-BE49-F238E27FC236}">
                <a16:creationId xmlns:a16="http://schemas.microsoft.com/office/drawing/2014/main" id="{894AF511-2F91-5CEA-AAAB-75308FF6C4DB}"/>
              </a:ext>
            </a:extLst>
          </p:cNvPr>
          <p:cNvSpPr>
            <a:spLocks noGrp="1"/>
          </p:cNvSpPr>
          <p:nvPr>
            <p:ph type="body" sz="quarter" idx="17" hasCustomPrompt="1"/>
          </p:nvPr>
        </p:nvSpPr>
        <p:spPr>
          <a:xfrm>
            <a:off x="897656" y="4881013"/>
            <a:ext cx="10396685" cy="246221"/>
          </a:xfrm>
        </p:spPr>
        <p:txBody>
          <a:bodyPr wrap="square" anchor="t" anchorCtr="0">
            <a:noAutofit/>
          </a:bodyPr>
          <a:lstStyle>
            <a:lvl1pPr marL="0" indent="0" algn="l">
              <a:lnSpc>
                <a:spcPct val="100000"/>
              </a:lnSpc>
              <a:spcBef>
                <a:spcPts val="1200"/>
              </a:spcBef>
              <a:spcAft>
                <a:spcPts val="60"/>
              </a:spcAft>
              <a:buNone/>
              <a:defRPr sz="1600" b="0" i="0">
                <a:solidFill>
                  <a:schemeClr val="bg1"/>
                </a:solidFill>
                <a:latin typeface="+mn-lt"/>
                <a:ea typeface="Roboto Light" panose="02000000000000000000" pitchFamily="2" charset="0"/>
              </a:defRPr>
            </a:lvl1pPr>
            <a:lvl2pPr marL="457200" indent="0" algn="ctr">
              <a:buNone/>
              <a:defRPr sz="1600" b="0" i="0">
                <a:solidFill>
                  <a:schemeClr val="bg1"/>
                </a:solidFill>
                <a:latin typeface="Roboto Light" panose="02000000000000000000" pitchFamily="2" charset="0"/>
                <a:ea typeface="Roboto Light" panose="02000000000000000000" pitchFamily="2" charset="0"/>
              </a:defRPr>
            </a:lvl2pPr>
            <a:lvl3pPr marL="914400" indent="0" algn="ctr">
              <a:buNone/>
              <a:defRPr sz="1600" b="0" i="0">
                <a:solidFill>
                  <a:schemeClr val="bg1"/>
                </a:solidFill>
                <a:latin typeface="Roboto Light" panose="02000000000000000000" pitchFamily="2" charset="0"/>
                <a:ea typeface="Roboto Light" panose="02000000000000000000" pitchFamily="2" charset="0"/>
              </a:defRPr>
            </a:lvl3pPr>
            <a:lvl4pPr marL="1371600" indent="0" algn="ctr">
              <a:buNone/>
              <a:defRPr sz="1600" b="0" i="0">
                <a:solidFill>
                  <a:schemeClr val="bg1"/>
                </a:solidFill>
                <a:latin typeface="Roboto Light" panose="02000000000000000000" pitchFamily="2" charset="0"/>
                <a:ea typeface="Roboto Light" panose="02000000000000000000" pitchFamily="2" charset="0"/>
              </a:defRPr>
            </a:lvl4pPr>
            <a:lvl5pPr marL="1828800" indent="0" algn="ctr">
              <a:buNone/>
              <a:defRPr sz="1600" b="0" i="0">
                <a:solidFill>
                  <a:schemeClr val="bg1"/>
                </a:solidFill>
                <a:latin typeface="Roboto Light" panose="02000000000000000000" pitchFamily="2" charset="0"/>
                <a:ea typeface="Roboto Light" panose="02000000000000000000" pitchFamily="2" charset="0"/>
              </a:defRPr>
            </a:lvl5pPr>
          </a:lstStyle>
          <a:p>
            <a:pPr lvl="0"/>
            <a:r>
              <a:rPr lang="en-US" dirty="0"/>
              <a:t>Presenter Affiliation</a:t>
            </a:r>
          </a:p>
        </p:txBody>
      </p:sp>
      <p:pic>
        <p:nvPicPr>
          <p:cNvPr id="6" name="Picture 5" descr="A black and white logo&#10;&#10;Description automatically generated">
            <a:extLst>
              <a:ext uri="{FF2B5EF4-FFF2-40B4-BE49-F238E27FC236}">
                <a16:creationId xmlns:a16="http://schemas.microsoft.com/office/drawing/2014/main" id="{718C1391-A329-AC20-2D94-BC8D21672AC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28069" y="766044"/>
            <a:ext cx="2639023" cy="440978"/>
          </a:xfrm>
          <a:prstGeom prst="rect">
            <a:avLst/>
          </a:prstGeom>
        </p:spPr>
      </p:pic>
    </p:spTree>
    <p:extLst>
      <p:ext uri="{BB962C8B-B14F-4D97-AF65-F5344CB8AC3E}">
        <p14:creationId xmlns:p14="http://schemas.microsoft.com/office/powerpoint/2010/main" val="3525718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Agenda">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A0731A8F-A5F9-DD23-C897-CABCBA301C32}"/>
              </a:ext>
            </a:extLst>
          </p:cNvPr>
          <p:cNvSpPr/>
          <p:nvPr userDrawn="1"/>
        </p:nvSpPr>
        <p:spPr>
          <a:xfrm>
            <a:off x="0" y="2874040"/>
            <a:ext cx="12192000" cy="3983959"/>
          </a:xfrm>
          <a:custGeom>
            <a:avLst/>
            <a:gdLst>
              <a:gd name="connsiteX0" fmla="*/ 0 w 12192000"/>
              <a:gd name="connsiteY0" fmla="*/ 0 h 3728466"/>
              <a:gd name="connsiteX1" fmla="*/ 12192000 w 12192000"/>
              <a:gd name="connsiteY1" fmla="*/ 0 h 3728466"/>
              <a:gd name="connsiteX2" fmla="*/ 12192000 w 12192000"/>
              <a:gd name="connsiteY2" fmla="*/ 3728466 h 3728466"/>
              <a:gd name="connsiteX3" fmla="*/ 0 w 12192000"/>
              <a:gd name="connsiteY3" fmla="*/ 3728466 h 3728466"/>
            </a:gdLst>
            <a:ahLst/>
            <a:cxnLst>
              <a:cxn ang="0">
                <a:pos x="connsiteX0" y="connsiteY0"/>
              </a:cxn>
              <a:cxn ang="0">
                <a:pos x="connsiteX1" y="connsiteY1"/>
              </a:cxn>
              <a:cxn ang="0">
                <a:pos x="connsiteX2" y="connsiteY2"/>
              </a:cxn>
              <a:cxn ang="0">
                <a:pos x="connsiteX3" y="connsiteY3"/>
              </a:cxn>
            </a:cxnLst>
            <a:rect l="l" t="t" r="r" b="b"/>
            <a:pathLst>
              <a:path w="12192000" h="3728466">
                <a:moveTo>
                  <a:pt x="0" y="0"/>
                </a:moveTo>
                <a:lnTo>
                  <a:pt x="12192000" y="0"/>
                </a:lnTo>
                <a:lnTo>
                  <a:pt x="12192000" y="3728466"/>
                </a:lnTo>
                <a:lnTo>
                  <a:pt x="0" y="3728466"/>
                </a:lnTo>
                <a:close/>
              </a:path>
            </a:pathLst>
          </a:custGeom>
          <a:solidFill>
            <a:schemeClr val="tx2"/>
          </a:solidFill>
          <a:ln w="0" cap="flat">
            <a:noFill/>
            <a:prstDash val="solid"/>
            <a:miter/>
          </a:ln>
        </p:spPr>
        <p:txBody>
          <a:bodyPr rtlCol="0" anchor="ctr"/>
          <a:lstStyle/>
          <a:p>
            <a:endParaRPr lang="en-US" dirty="0"/>
          </a:p>
        </p:txBody>
      </p:sp>
      <p:sp>
        <p:nvSpPr>
          <p:cNvPr id="361" name="Picture Placeholder 360">
            <a:extLst>
              <a:ext uri="{FF2B5EF4-FFF2-40B4-BE49-F238E27FC236}">
                <a16:creationId xmlns:a16="http://schemas.microsoft.com/office/drawing/2014/main" id="{BDA3E75D-82B9-D08B-2F03-A683518AC717}"/>
              </a:ext>
            </a:extLst>
          </p:cNvPr>
          <p:cNvSpPr>
            <a:spLocks noGrp="1"/>
          </p:cNvSpPr>
          <p:nvPr>
            <p:ph type="pic" sz="quarter" idx="12"/>
          </p:nvPr>
        </p:nvSpPr>
        <p:spPr>
          <a:xfrm>
            <a:off x="1728968" y="1647919"/>
            <a:ext cx="2393950" cy="2393950"/>
          </a:xfrm>
          <a:solidFill>
            <a:schemeClr val="bg2"/>
          </a:solidFill>
        </p:spPr>
        <p:txBody>
          <a:bodyPr/>
          <a:lstStyle/>
          <a:p>
            <a:r>
              <a:rPr lang="en-US"/>
              <a:t>Click icon to add picture</a:t>
            </a:r>
            <a:endParaRPr lang="en-US" dirty="0"/>
          </a:p>
        </p:txBody>
      </p:sp>
      <p:sp>
        <p:nvSpPr>
          <p:cNvPr id="362" name="Picture Placeholder 360">
            <a:extLst>
              <a:ext uri="{FF2B5EF4-FFF2-40B4-BE49-F238E27FC236}">
                <a16:creationId xmlns:a16="http://schemas.microsoft.com/office/drawing/2014/main" id="{B61B4DFE-D0E9-B57A-176A-09A1C664C95C}"/>
              </a:ext>
            </a:extLst>
          </p:cNvPr>
          <p:cNvSpPr>
            <a:spLocks noGrp="1"/>
          </p:cNvSpPr>
          <p:nvPr>
            <p:ph type="pic" sz="quarter" idx="13"/>
          </p:nvPr>
        </p:nvSpPr>
        <p:spPr>
          <a:xfrm>
            <a:off x="4899025" y="1654993"/>
            <a:ext cx="2393950" cy="2393950"/>
          </a:xfrm>
          <a:solidFill>
            <a:schemeClr val="bg2"/>
          </a:solidFill>
        </p:spPr>
        <p:txBody>
          <a:bodyPr/>
          <a:lstStyle/>
          <a:p>
            <a:r>
              <a:rPr lang="en-US"/>
              <a:t>Click icon to add picture</a:t>
            </a:r>
          </a:p>
        </p:txBody>
      </p:sp>
      <p:sp>
        <p:nvSpPr>
          <p:cNvPr id="363" name="Picture Placeholder 360">
            <a:extLst>
              <a:ext uri="{FF2B5EF4-FFF2-40B4-BE49-F238E27FC236}">
                <a16:creationId xmlns:a16="http://schemas.microsoft.com/office/drawing/2014/main" id="{174E554B-4BD8-EF29-58CE-4FB93A18B3CF}"/>
              </a:ext>
            </a:extLst>
          </p:cNvPr>
          <p:cNvSpPr>
            <a:spLocks noGrp="1"/>
          </p:cNvSpPr>
          <p:nvPr>
            <p:ph type="pic" sz="quarter" idx="14"/>
          </p:nvPr>
        </p:nvSpPr>
        <p:spPr>
          <a:xfrm>
            <a:off x="8058997" y="1677066"/>
            <a:ext cx="2393950" cy="2393950"/>
          </a:xfrm>
          <a:solidFill>
            <a:schemeClr val="bg2"/>
          </a:solidFill>
        </p:spPr>
        <p:txBody>
          <a:bodyPr/>
          <a:lstStyle/>
          <a:p>
            <a:r>
              <a:rPr lang="en-US"/>
              <a:t>Click icon to add picture</a:t>
            </a:r>
            <a:endParaRPr lang="en-US" dirty="0"/>
          </a:p>
        </p:txBody>
      </p:sp>
      <p:sp>
        <p:nvSpPr>
          <p:cNvPr id="7" name="Title 6">
            <a:extLst>
              <a:ext uri="{FF2B5EF4-FFF2-40B4-BE49-F238E27FC236}">
                <a16:creationId xmlns:a16="http://schemas.microsoft.com/office/drawing/2014/main" id="{6E6634D6-1ACC-26AC-A117-291B7F184582}"/>
              </a:ext>
            </a:extLst>
          </p:cNvPr>
          <p:cNvSpPr>
            <a:spLocks noGrp="1"/>
          </p:cNvSpPr>
          <p:nvPr>
            <p:ph type="title" hasCustomPrompt="1"/>
          </p:nvPr>
        </p:nvSpPr>
        <p:spPr>
          <a:xfrm>
            <a:off x="314692" y="365125"/>
            <a:ext cx="11492432" cy="886397"/>
          </a:xfrm>
        </p:spPr>
        <p:txBody>
          <a:bodyPr>
            <a:noAutofit/>
          </a:bodyPr>
          <a:lstStyle/>
          <a:p>
            <a:r>
              <a:rPr lang="en-US" dirty="0"/>
              <a:t>One-sentence headline with the main takeaway message </a:t>
            </a:r>
            <a:br>
              <a:rPr lang="en-US" dirty="0"/>
            </a:br>
            <a:r>
              <a:rPr lang="en-US" dirty="0"/>
              <a:t>for the slide; no longer than two lines</a:t>
            </a:r>
          </a:p>
        </p:txBody>
      </p:sp>
      <p:sp>
        <p:nvSpPr>
          <p:cNvPr id="3" name="Rectangle 6">
            <a:extLst>
              <a:ext uri="{FF2B5EF4-FFF2-40B4-BE49-F238E27FC236}">
                <a16:creationId xmlns:a16="http://schemas.microsoft.com/office/drawing/2014/main" id="{AB6D4833-11C2-F073-A788-EE5CF0875463}"/>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
        <p:nvSpPr>
          <p:cNvPr id="9" name="Text Placeholder 364">
            <a:extLst>
              <a:ext uri="{FF2B5EF4-FFF2-40B4-BE49-F238E27FC236}">
                <a16:creationId xmlns:a16="http://schemas.microsoft.com/office/drawing/2014/main" id="{87DB2D28-593F-795D-4528-4F36687F3FCB}"/>
              </a:ext>
            </a:extLst>
          </p:cNvPr>
          <p:cNvSpPr>
            <a:spLocks noGrp="1"/>
          </p:cNvSpPr>
          <p:nvPr>
            <p:ph type="body" sz="quarter" idx="18" hasCustomPrompt="1"/>
          </p:nvPr>
        </p:nvSpPr>
        <p:spPr>
          <a:xfrm>
            <a:off x="1730374"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
        <p:nvSpPr>
          <p:cNvPr id="10" name="Text Placeholder 364">
            <a:extLst>
              <a:ext uri="{FF2B5EF4-FFF2-40B4-BE49-F238E27FC236}">
                <a16:creationId xmlns:a16="http://schemas.microsoft.com/office/drawing/2014/main" id="{7376F770-679C-5A79-745B-C16311760FBF}"/>
              </a:ext>
            </a:extLst>
          </p:cNvPr>
          <p:cNvSpPr>
            <a:spLocks noGrp="1"/>
          </p:cNvSpPr>
          <p:nvPr>
            <p:ph type="body" sz="quarter" idx="19" hasCustomPrompt="1"/>
          </p:nvPr>
        </p:nvSpPr>
        <p:spPr>
          <a:xfrm>
            <a:off x="4906516"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sp>
        <p:nvSpPr>
          <p:cNvPr id="11" name="Text Placeholder 364">
            <a:extLst>
              <a:ext uri="{FF2B5EF4-FFF2-40B4-BE49-F238E27FC236}">
                <a16:creationId xmlns:a16="http://schemas.microsoft.com/office/drawing/2014/main" id="{BE984742-C45A-DB0D-15F8-E82D7B9C2FC6}"/>
              </a:ext>
            </a:extLst>
          </p:cNvPr>
          <p:cNvSpPr>
            <a:spLocks noGrp="1"/>
          </p:cNvSpPr>
          <p:nvPr>
            <p:ph type="body" sz="quarter" idx="20" hasCustomPrompt="1"/>
          </p:nvPr>
        </p:nvSpPr>
        <p:spPr>
          <a:xfrm>
            <a:off x="8083421" y="4209116"/>
            <a:ext cx="2393950" cy="369332"/>
          </a:xfrm>
        </p:spPr>
        <p:txBody>
          <a:bodyPr tIns="91440" bIns="0">
            <a:noAutofit/>
          </a:bodyPr>
          <a:lstStyle>
            <a:lvl1pPr marL="0" indent="0" algn="ctr">
              <a:buNone/>
              <a:defRPr sz="2000" b="1">
                <a:solidFill>
                  <a:schemeClr val="bg1"/>
                </a:solidFill>
              </a:defRPr>
            </a:lvl1pPr>
            <a:lvl2pPr marL="457200" indent="0" algn="ctr">
              <a:buNone/>
              <a:defRPr sz="2000" b="1">
                <a:solidFill>
                  <a:schemeClr val="bg1"/>
                </a:solidFill>
              </a:defRPr>
            </a:lvl2pPr>
            <a:lvl3pPr marL="914400" indent="0" algn="ctr">
              <a:buNone/>
              <a:defRPr sz="2000" b="1">
                <a:solidFill>
                  <a:schemeClr val="bg1"/>
                </a:solidFill>
              </a:defRPr>
            </a:lvl3pPr>
            <a:lvl4pPr marL="1371600" indent="0" algn="ctr">
              <a:buNone/>
              <a:defRPr sz="2000" b="1">
                <a:solidFill>
                  <a:schemeClr val="bg1"/>
                </a:solidFill>
              </a:defRPr>
            </a:lvl4pPr>
            <a:lvl5pPr marL="1828800" indent="0" algn="ctr">
              <a:buNone/>
              <a:defRPr sz="2000" b="1">
                <a:solidFill>
                  <a:schemeClr val="bg1"/>
                </a:solidFill>
              </a:defRPr>
            </a:lvl5pPr>
          </a:lstStyle>
          <a:p>
            <a:pPr lvl="0"/>
            <a:r>
              <a:rPr lang="en-US" dirty="0"/>
              <a:t>Title of section</a:t>
            </a:r>
          </a:p>
        </p:txBody>
      </p:sp>
      <p:pic>
        <p:nvPicPr>
          <p:cNvPr id="4" name="Picture 3" descr="A black and white logo&#10;&#10;Description automatically generated">
            <a:extLst>
              <a:ext uri="{FF2B5EF4-FFF2-40B4-BE49-F238E27FC236}">
                <a16:creationId xmlns:a16="http://schemas.microsoft.com/office/drawing/2014/main" id="{F75A5580-EBAB-497A-C69C-CCB697D63C2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Tree>
    <p:extLst>
      <p:ext uri="{BB962C8B-B14F-4D97-AF65-F5344CB8AC3E}">
        <p14:creationId xmlns:p14="http://schemas.microsoft.com/office/powerpoint/2010/main" val="3022736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Agenda-SmartArt">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A0731A8F-A5F9-DD23-C897-CABCBA301C32}"/>
              </a:ext>
            </a:extLst>
          </p:cNvPr>
          <p:cNvSpPr/>
          <p:nvPr userDrawn="1"/>
        </p:nvSpPr>
        <p:spPr>
          <a:xfrm>
            <a:off x="0" y="2874040"/>
            <a:ext cx="12192000" cy="3983959"/>
          </a:xfrm>
          <a:custGeom>
            <a:avLst/>
            <a:gdLst>
              <a:gd name="connsiteX0" fmla="*/ 0 w 12192000"/>
              <a:gd name="connsiteY0" fmla="*/ 0 h 3728466"/>
              <a:gd name="connsiteX1" fmla="*/ 12192000 w 12192000"/>
              <a:gd name="connsiteY1" fmla="*/ 0 h 3728466"/>
              <a:gd name="connsiteX2" fmla="*/ 12192000 w 12192000"/>
              <a:gd name="connsiteY2" fmla="*/ 3728466 h 3728466"/>
              <a:gd name="connsiteX3" fmla="*/ 0 w 12192000"/>
              <a:gd name="connsiteY3" fmla="*/ 3728466 h 3728466"/>
            </a:gdLst>
            <a:ahLst/>
            <a:cxnLst>
              <a:cxn ang="0">
                <a:pos x="connsiteX0" y="connsiteY0"/>
              </a:cxn>
              <a:cxn ang="0">
                <a:pos x="connsiteX1" y="connsiteY1"/>
              </a:cxn>
              <a:cxn ang="0">
                <a:pos x="connsiteX2" y="connsiteY2"/>
              </a:cxn>
              <a:cxn ang="0">
                <a:pos x="connsiteX3" y="connsiteY3"/>
              </a:cxn>
            </a:cxnLst>
            <a:rect l="l" t="t" r="r" b="b"/>
            <a:pathLst>
              <a:path w="12192000" h="3728466">
                <a:moveTo>
                  <a:pt x="0" y="0"/>
                </a:moveTo>
                <a:lnTo>
                  <a:pt x="12192000" y="0"/>
                </a:lnTo>
                <a:lnTo>
                  <a:pt x="12192000" y="3728466"/>
                </a:lnTo>
                <a:lnTo>
                  <a:pt x="0" y="3728466"/>
                </a:lnTo>
                <a:close/>
              </a:path>
            </a:pathLst>
          </a:custGeom>
          <a:solidFill>
            <a:schemeClr val="tx2"/>
          </a:solidFill>
          <a:ln w="0" cap="flat">
            <a:noFill/>
            <a:prstDash val="solid"/>
            <a:miter/>
          </a:ln>
        </p:spPr>
        <p:txBody>
          <a:bodyPr rtlCol="0" anchor="ctr"/>
          <a:lstStyle/>
          <a:p>
            <a:endParaRPr lang="en-US" dirty="0"/>
          </a:p>
        </p:txBody>
      </p:sp>
      <p:sp>
        <p:nvSpPr>
          <p:cNvPr id="7" name="Title 6">
            <a:extLst>
              <a:ext uri="{FF2B5EF4-FFF2-40B4-BE49-F238E27FC236}">
                <a16:creationId xmlns:a16="http://schemas.microsoft.com/office/drawing/2014/main" id="{6E6634D6-1ACC-26AC-A117-291B7F184582}"/>
              </a:ext>
            </a:extLst>
          </p:cNvPr>
          <p:cNvSpPr>
            <a:spLocks noGrp="1"/>
          </p:cNvSpPr>
          <p:nvPr>
            <p:ph type="title" hasCustomPrompt="1"/>
          </p:nvPr>
        </p:nvSpPr>
        <p:spPr>
          <a:xfrm>
            <a:off x="314692" y="365125"/>
            <a:ext cx="11492432" cy="886397"/>
          </a:xfrm>
        </p:spPr>
        <p:txBody>
          <a:bodyPr>
            <a:noAutofit/>
          </a:bodyPr>
          <a:lstStyle/>
          <a:p>
            <a:r>
              <a:rPr lang="en-US" dirty="0"/>
              <a:t>One-sentence headline with the main takeaway message </a:t>
            </a:r>
            <a:br>
              <a:rPr lang="en-US" dirty="0"/>
            </a:br>
            <a:r>
              <a:rPr lang="en-US" dirty="0"/>
              <a:t>for the slide; no longer than two lines</a:t>
            </a:r>
          </a:p>
        </p:txBody>
      </p:sp>
      <p:sp>
        <p:nvSpPr>
          <p:cNvPr id="3" name="Rectangle 6">
            <a:extLst>
              <a:ext uri="{FF2B5EF4-FFF2-40B4-BE49-F238E27FC236}">
                <a16:creationId xmlns:a16="http://schemas.microsoft.com/office/drawing/2014/main" id="{AB6D4833-11C2-F073-A788-EE5CF0875463}"/>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
        <p:nvSpPr>
          <p:cNvPr id="5" name="SmartArt Placeholder 4">
            <a:extLst>
              <a:ext uri="{FF2B5EF4-FFF2-40B4-BE49-F238E27FC236}">
                <a16:creationId xmlns:a16="http://schemas.microsoft.com/office/drawing/2014/main" id="{6B6A6669-2B8D-5075-F3AA-557D6B4A0025}"/>
              </a:ext>
            </a:extLst>
          </p:cNvPr>
          <p:cNvSpPr>
            <a:spLocks noGrp="1"/>
          </p:cNvSpPr>
          <p:nvPr>
            <p:ph type="dgm" sz="quarter" idx="10"/>
          </p:nvPr>
        </p:nvSpPr>
        <p:spPr>
          <a:xfrm>
            <a:off x="314325" y="1444752"/>
            <a:ext cx="11493500" cy="3465386"/>
          </a:xfrm>
        </p:spPr>
        <p:txBody>
          <a:bodyPr/>
          <a:lstStyle/>
          <a:p>
            <a:r>
              <a:rPr lang="en-US"/>
              <a:t>Click icon to add SmartArt graphic</a:t>
            </a:r>
          </a:p>
        </p:txBody>
      </p:sp>
      <p:pic>
        <p:nvPicPr>
          <p:cNvPr id="4" name="Picture 3" descr="A black and white logo&#10;&#10;Description automatically generated">
            <a:extLst>
              <a:ext uri="{FF2B5EF4-FFF2-40B4-BE49-F238E27FC236}">
                <a16:creationId xmlns:a16="http://schemas.microsoft.com/office/drawing/2014/main" id="{3BF44559-1639-DBF3-04C5-E170C99CCF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Tree>
    <p:extLst>
      <p:ext uri="{BB962C8B-B14F-4D97-AF65-F5344CB8AC3E}">
        <p14:creationId xmlns:p14="http://schemas.microsoft.com/office/powerpoint/2010/main" val="1104554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Agenda">
    <p:spTree>
      <p:nvGrpSpPr>
        <p:cNvPr id="1" name=""/>
        <p:cNvGrpSpPr/>
        <p:nvPr/>
      </p:nvGrpSpPr>
      <p:grpSpPr>
        <a:xfrm>
          <a:off x="0" y="0"/>
          <a:ext cx="0" cy="0"/>
          <a:chOff x="0" y="0"/>
          <a:chExt cx="0" cy="0"/>
        </a:xfrm>
      </p:grpSpPr>
      <p:sp>
        <p:nvSpPr>
          <p:cNvPr id="124" name="Freeform 123">
            <a:extLst>
              <a:ext uri="{FF2B5EF4-FFF2-40B4-BE49-F238E27FC236}">
                <a16:creationId xmlns:a16="http://schemas.microsoft.com/office/drawing/2014/main" id="{14819B2D-3933-9761-A0E0-F8A47EFAE83C}"/>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solidFill>
            <a:schemeClr val="tx1"/>
          </a:solidFill>
          <a:ln w="0" cap="flat">
            <a:noFill/>
            <a:prstDash val="solid"/>
            <a:miter/>
          </a:ln>
        </p:spPr>
        <p:txBody>
          <a:bodyPr rtlCol="0" anchor="ctr"/>
          <a:lstStyle/>
          <a:p>
            <a:endParaRPr lang="en-US"/>
          </a:p>
        </p:txBody>
      </p:sp>
      <p:sp>
        <p:nvSpPr>
          <p:cNvPr id="4" name="Rectangle 6">
            <a:extLst>
              <a:ext uri="{FF2B5EF4-FFF2-40B4-BE49-F238E27FC236}">
                <a16:creationId xmlns:a16="http://schemas.microsoft.com/office/drawing/2014/main" id="{DAF7721B-92F3-10FF-5A89-459D1C6BA969}"/>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000" smtClean="0">
                <a:solidFill>
                  <a:schemeClr val="bg1"/>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000" dirty="0">
              <a:solidFill>
                <a:schemeClr val="bg1"/>
              </a:solidFill>
              <a:latin typeface="Roboto" panose="02000000000000000000" pitchFamily="2" charset="0"/>
              <a:ea typeface="Roboto" panose="02000000000000000000" pitchFamily="2" charset="0"/>
              <a:cs typeface="Times New Roman" panose="02020603050405020304" pitchFamily="18" charset="0"/>
            </a:endParaRPr>
          </a:p>
        </p:txBody>
      </p:sp>
      <p:sp>
        <p:nvSpPr>
          <p:cNvPr id="9" name="Title 1">
            <a:extLst>
              <a:ext uri="{FF2B5EF4-FFF2-40B4-BE49-F238E27FC236}">
                <a16:creationId xmlns:a16="http://schemas.microsoft.com/office/drawing/2014/main" id="{F127BAF7-7A03-B6B3-4688-2EC146E8747D}"/>
              </a:ext>
            </a:extLst>
          </p:cNvPr>
          <p:cNvSpPr>
            <a:spLocks noGrp="1"/>
          </p:cNvSpPr>
          <p:nvPr>
            <p:ph type="title" hasCustomPrompt="1"/>
          </p:nvPr>
        </p:nvSpPr>
        <p:spPr>
          <a:xfrm>
            <a:off x="314692" y="365125"/>
            <a:ext cx="11492432" cy="886397"/>
          </a:xfrm>
        </p:spPr>
        <p:txBody>
          <a:bodyPr>
            <a:noAutofit/>
          </a:bodyPr>
          <a:lstStyle>
            <a:lvl1pPr>
              <a:defRPr>
                <a:solidFill>
                  <a:schemeClr val="bg1"/>
                </a:solidFill>
              </a:defRPr>
            </a:lvl1pPr>
          </a:lstStyle>
          <a:p>
            <a:r>
              <a:rPr lang="en-US" dirty="0"/>
              <a:t>One-sentence headline with the main takeaway message </a:t>
            </a:r>
            <a:br>
              <a:rPr lang="en-US" dirty="0"/>
            </a:br>
            <a:r>
              <a:rPr lang="en-US" dirty="0"/>
              <a:t>for the slide; no longer than two lines</a:t>
            </a:r>
          </a:p>
        </p:txBody>
      </p:sp>
      <p:sp>
        <p:nvSpPr>
          <p:cNvPr id="17" name="Picture Placeholder 122">
            <a:extLst>
              <a:ext uri="{FF2B5EF4-FFF2-40B4-BE49-F238E27FC236}">
                <a16:creationId xmlns:a16="http://schemas.microsoft.com/office/drawing/2014/main" id="{87D78755-2DCD-D8CC-0E1B-26B8798C9E36}"/>
              </a:ext>
            </a:extLst>
          </p:cNvPr>
          <p:cNvSpPr>
            <a:spLocks noGrp="1"/>
          </p:cNvSpPr>
          <p:nvPr>
            <p:ph type="pic" sz="quarter" idx="15"/>
          </p:nvPr>
        </p:nvSpPr>
        <p:spPr>
          <a:xfrm>
            <a:off x="3707498" y="1371575"/>
            <a:ext cx="3075236" cy="1485329"/>
          </a:xfrm>
          <a:solidFill>
            <a:schemeClr val="bg2"/>
          </a:solidFill>
        </p:spPr>
        <p:txBody>
          <a:bodyPr/>
          <a:lstStyle/>
          <a:p>
            <a:r>
              <a:rPr lang="en-US"/>
              <a:t>Click icon to add picture</a:t>
            </a:r>
            <a:endParaRPr lang="en-US" dirty="0"/>
          </a:p>
        </p:txBody>
      </p:sp>
      <p:sp>
        <p:nvSpPr>
          <p:cNvPr id="32" name="Picture Placeholder 122">
            <a:extLst>
              <a:ext uri="{FF2B5EF4-FFF2-40B4-BE49-F238E27FC236}">
                <a16:creationId xmlns:a16="http://schemas.microsoft.com/office/drawing/2014/main" id="{A646BC9C-4F8B-B5BA-4137-4E5CE8FA2E83}"/>
              </a:ext>
            </a:extLst>
          </p:cNvPr>
          <p:cNvSpPr>
            <a:spLocks noGrp="1"/>
          </p:cNvSpPr>
          <p:nvPr>
            <p:ph type="pic" sz="quarter" idx="23"/>
          </p:nvPr>
        </p:nvSpPr>
        <p:spPr>
          <a:xfrm>
            <a:off x="5451474" y="3039053"/>
            <a:ext cx="3075236" cy="1485329"/>
          </a:xfrm>
          <a:solidFill>
            <a:schemeClr val="bg2"/>
          </a:solidFill>
        </p:spPr>
        <p:txBody>
          <a:bodyPr/>
          <a:lstStyle/>
          <a:p>
            <a:r>
              <a:rPr lang="en-US"/>
              <a:t>Click icon to add picture</a:t>
            </a:r>
            <a:endParaRPr lang="en-US" dirty="0"/>
          </a:p>
        </p:txBody>
      </p:sp>
      <p:sp>
        <p:nvSpPr>
          <p:cNvPr id="33" name="Picture Placeholder 122">
            <a:extLst>
              <a:ext uri="{FF2B5EF4-FFF2-40B4-BE49-F238E27FC236}">
                <a16:creationId xmlns:a16="http://schemas.microsoft.com/office/drawing/2014/main" id="{30C68DC1-70B2-C7B0-A2FE-80122E4F85AF}"/>
              </a:ext>
            </a:extLst>
          </p:cNvPr>
          <p:cNvSpPr>
            <a:spLocks noGrp="1"/>
          </p:cNvSpPr>
          <p:nvPr>
            <p:ph type="pic" sz="quarter" idx="24"/>
          </p:nvPr>
        </p:nvSpPr>
        <p:spPr>
          <a:xfrm>
            <a:off x="7196136" y="4707799"/>
            <a:ext cx="3075236" cy="1485329"/>
          </a:xfrm>
          <a:solidFill>
            <a:schemeClr val="bg2"/>
          </a:solidFill>
        </p:spPr>
        <p:txBody>
          <a:bodyPr/>
          <a:lstStyle/>
          <a:p>
            <a:r>
              <a:rPr lang="en-US"/>
              <a:t>Click icon to add picture</a:t>
            </a:r>
            <a:endParaRPr lang="en-US" dirty="0"/>
          </a:p>
        </p:txBody>
      </p:sp>
      <p:pic>
        <p:nvPicPr>
          <p:cNvPr id="2" name="Picture 1" descr="A black and white logo&#10;&#10;Description automatically generated">
            <a:extLst>
              <a:ext uri="{FF2B5EF4-FFF2-40B4-BE49-F238E27FC236}">
                <a16:creationId xmlns:a16="http://schemas.microsoft.com/office/drawing/2014/main" id="{A1AAF0F1-95DE-CB2B-79D9-886F409B844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4692" y="6425701"/>
            <a:ext cx="1765568" cy="295025"/>
          </a:xfrm>
          <a:prstGeom prst="rect">
            <a:avLst/>
          </a:prstGeom>
        </p:spPr>
      </p:pic>
      <p:sp>
        <p:nvSpPr>
          <p:cNvPr id="3" name="Text Placeholder 21">
            <a:extLst>
              <a:ext uri="{FF2B5EF4-FFF2-40B4-BE49-F238E27FC236}">
                <a16:creationId xmlns:a16="http://schemas.microsoft.com/office/drawing/2014/main" id="{A2C53A2E-AD23-99BB-0650-6DB7E95BB3B8}"/>
              </a:ext>
            </a:extLst>
          </p:cNvPr>
          <p:cNvSpPr>
            <a:spLocks noGrp="1"/>
          </p:cNvSpPr>
          <p:nvPr>
            <p:ph type="body" sz="quarter" idx="20" hasCustomPrompt="1"/>
          </p:nvPr>
        </p:nvSpPr>
        <p:spPr>
          <a:xfrm>
            <a:off x="1962830" y="1371005"/>
            <a:ext cx="1744662" cy="1485900"/>
          </a:xfrm>
          <a:solidFill>
            <a:schemeClr val="accent5"/>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6" name="Text Placeholder 21">
            <a:extLst>
              <a:ext uri="{FF2B5EF4-FFF2-40B4-BE49-F238E27FC236}">
                <a16:creationId xmlns:a16="http://schemas.microsoft.com/office/drawing/2014/main" id="{F31F9F0F-EBC3-AA8E-DE26-8B947D051AED}"/>
              </a:ext>
            </a:extLst>
          </p:cNvPr>
          <p:cNvSpPr>
            <a:spLocks noGrp="1"/>
          </p:cNvSpPr>
          <p:nvPr>
            <p:ph type="body" sz="quarter" idx="21" hasCustomPrompt="1"/>
          </p:nvPr>
        </p:nvSpPr>
        <p:spPr>
          <a:xfrm>
            <a:off x="3707492" y="3038912"/>
            <a:ext cx="1744662" cy="1485900"/>
          </a:xfrm>
          <a:solidFill>
            <a:schemeClr val="accent4"/>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
        <p:nvSpPr>
          <p:cNvPr id="8" name="Text Placeholder 21">
            <a:extLst>
              <a:ext uri="{FF2B5EF4-FFF2-40B4-BE49-F238E27FC236}">
                <a16:creationId xmlns:a16="http://schemas.microsoft.com/office/drawing/2014/main" id="{03FD52ED-6456-23D9-689B-5D94F4AF9E49}"/>
              </a:ext>
            </a:extLst>
          </p:cNvPr>
          <p:cNvSpPr>
            <a:spLocks noGrp="1"/>
          </p:cNvSpPr>
          <p:nvPr>
            <p:ph type="body" sz="quarter" idx="22" hasCustomPrompt="1"/>
          </p:nvPr>
        </p:nvSpPr>
        <p:spPr>
          <a:xfrm>
            <a:off x="5451474" y="4708229"/>
            <a:ext cx="1744662" cy="1485900"/>
          </a:xfrm>
          <a:solidFill>
            <a:schemeClr val="bg2"/>
          </a:solidFill>
        </p:spPr>
        <p:txBody>
          <a:bodyPr lIns="91440" tIns="182880" rIns="91440" bIns="182880">
            <a:noAutofit/>
          </a:bodyPr>
          <a:lstStyle>
            <a:lvl1pPr marL="0" indent="0" algn="l">
              <a:buNone/>
              <a:defRPr sz="1800" b="1">
                <a:solidFill>
                  <a:schemeClr val="tx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US" dirty="0"/>
              <a:t>Title of section</a:t>
            </a:r>
          </a:p>
        </p:txBody>
      </p:sp>
    </p:spTree>
    <p:extLst>
      <p:ext uri="{BB962C8B-B14F-4D97-AF65-F5344CB8AC3E}">
        <p14:creationId xmlns:p14="http://schemas.microsoft.com/office/powerpoint/2010/main" val="212879862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4753CB-6476-BF2C-3CDC-FAB102C713EC}"/>
              </a:ext>
            </a:extLst>
          </p:cNvPr>
          <p:cNvSpPr>
            <a:spLocks noGrp="1"/>
          </p:cNvSpPr>
          <p:nvPr>
            <p:ph type="title"/>
          </p:nvPr>
        </p:nvSpPr>
        <p:spPr>
          <a:xfrm>
            <a:off x="314692" y="365125"/>
            <a:ext cx="11492432" cy="443198"/>
          </a:xfrm>
          <a:prstGeom prst="rect">
            <a:avLst/>
          </a:prstGeom>
        </p:spPr>
        <p:txBody>
          <a:bodyPr vert="horz" wrap="square"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933DD6-9940-13F2-ECB0-187773310927}"/>
              </a:ext>
            </a:extLst>
          </p:cNvPr>
          <p:cNvSpPr>
            <a:spLocks noGrp="1"/>
          </p:cNvSpPr>
          <p:nvPr>
            <p:ph type="body" idx="1"/>
          </p:nvPr>
        </p:nvSpPr>
        <p:spPr>
          <a:xfrm>
            <a:off x="314692" y="1817556"/>
            <a:ext cx="11492432" cy="402055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Rectangle 6">
            <a:extLst>
              <a:ext uri="{FF2B5EF4-FFF2-40B4-BE49-F238E27FC236}">
                <a16:creationId xmlns:a16="http://schemas.microsoft.com/office/drawing/2014/main" id="{25FC33D5-6A3D-626E-929B-EDEF84A7F09B}"/>
              </a:ext>
            </a:extLst>
          </p:cNvPr>
          <p:cNvSpPr>
            <a:spLocks noChangeArrowheads="1"/>
          </p:cNvSpPr>
          <p:nvPr userDrawn="1"/>
        </p:nvSpPr>
        <p:spPr bwMode="auto">
          <a:xfrm flipH="1">
            <a:off x="11526723" y="6576851"/>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1100" b="1" smtClean="0">
                <a:solidFill>
                  <a:schemeClr val="bg2"/>
                </a:solidFill>
                <a:latin typeface="Roboto" panose="02000000000000000000" pitchFamily="2" charset="0"/>
                <a:ea typeface="Roboto" panose="02000000000000000000" pitchFamily="2" charset="0"/>
                <a:cs typeface="Times New Roman" panose="02020603050405020304" pitchFamily="18" charset="0"/>
              </a:rPr>
              <a:pPr algn="ctr" defTabSz="173038">
                <a:lnSpc>
                  <a:spcPct val="90000"/>
                </a:lnSpc>
                <a:tabLst>
                  <a:tab pos="230188" algn="l"/>
                </a:tabLst>
                <a:defRPr/>
              </a:pPr>
              <a:t>‹#›</a:t>
            </a:fld>
            <a:endParaRPr lang="en-US" sz="1100" b="1" dirty="0">
              <a:solidFill>
                <a:schemeClr val="bg2"/>
              </a:solidFill>
              <a:latin typeface="Roboto" panose="02000000000000000000" pitchFamily="2" charset="0"/>
              <a:ea typeface="Roboto" panose="02000000000000000000" pitchFamily="2" charset="0"/>
              <a:cs typeface="Times New Roman" panose="02020603050405020304" pitchFamily="18" charset="0"/>
            </a:endParaRPr>
          </a:p>
        </p:txBody>
      </p:sp>
      <p:sp>
        <p:nvSpPr>
          <p:cNvPr id="41" name="Rectangle 256">
            <a:extLst>
              <a:ext uri="{FF2B5EF4-FFF2-40B4-BE49-F238E27FC236}">
                <a16:creationId xmlns:a16="http://schemas.microsoft.com/office/drawing/2014/main" id="{DF5E4726-94A1-FED7-677B-96B372546603}"/>
              </a:ext>
            </a:extLst>
          </p:cNvPr>
          <p:cNvSpPr txBox="1">
            <a:spLocks noChangeArrowheads="1"/>
          </p:cNvSpPr>
          <p:nvPr userDrawn="1"/>
        </p:nvSpPr>
        <p:spPr>
          <a:xfrm>
            <a:off x="7599464" y="6576851"/>
            <a:ext cx="3860800" cy="152400"/>
          </a:xfrm>
          <a:prstGeom prst="rect">
            <a:avLst/>
          </a:prstGeom>
          <a:ln/>
        </p:spPr>
        <p:txBody>
          <a:bodyPr anchor="ctr"/>
          <a:lstStyle/>
          <a:p>
            <a:pPr algn="r"/>
            <a:r>
              <a:rPr lang="en-US" sz="1000" dirty="0">
                <a:solidFill>
                  <a:schemeClr val="bg2"/>
                </a:solidFill>
                <a:latin typeface="Roboto" panose="02000000000000000000" pitchFamily="2" charset="0"/>
                <a:ea typeface="Roboto" panose="02000000000000000000" pitchFamily="2" charset="0"/>
                <a:cs typeface="Arial" pitchFamily="34" charset="0"/>
              </a:rPr>
              <a:t> </a:t>
            </a:r>
          </a:p>
        </p:txBody>
      </p:sp>
      <p:pic>
        <p:nvPicPr>
          <p:cNvPr id="7" name="Picture 6" descr="A green text on a black background&#10;&#10;Description automatically generated">
            <a:extLst>
              <a:ext uri="{FF2B5EF4-FFF2-40B4-BE49-F238E27FC236}">
                <a16:creationId xmlns:a16="http://schemas.microsoft.com/office/drawing/2014/main" id="{B8EEC4DD-AE52-1F52-41C8-E1E19287817F}"/>
              </a:ext>
            </a:extLst>
          </p:cNvPr>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a:off x="322311" y="6415502"/>
            <a:ext cx="1756746" cy="293548"/>
          </a:xfrm>
          <a:prstGeom prst="rect">
            <a:avLst/>
          </a:prstGeom>
        </p:spPr>
      </p:pic>
    </p:spTree>
    <p:extLst>
      <p:ext uri="{BB962C8B-B14F-4D97-AF65-F5344CB8AC3E}">
        <p14:creationId xmlns:p14="http://schemas.microsoft.com/office/powerpoint/2010/main" val="2196214776"/>
      </p:ext>
    </p:extLst>
  </p:cSld>
  <p:clrMap bg1="lt1" tx1="dk1" bg2="lt2" tx2="dk2" accent1="accent1" accent2="accent2" accent3="accent3" accent4="accent4" accent5="accent5" accent6="accent6" hlink="hlink" folHlink="folHlink"/>
  <p:sldLayoutIdLst>
    <p:sldLayoutId id="2147483873" r:id="rId1"/>
    <p:sldLayoutId id="2147483968" r:id="rId2"/>
    <p:sldLayoutId id="2147483969" r:id="rId3"/>
    <p:sldLayoutId id="2147483970" r:id="rId4"/>
    <p:sldLayoutId id="2147483971" r:id="rId5"/>
    <p:sldLayoutId id="2147483972"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831" r:id="rId18"/>
    <p:sldLayoutId id="2147483953" r:id="rId19"/>
    <p:sldLayoutId id="2147483954" r:id="rId20"/>
    <p:sldLayoutId id="2147483955" r:id="rId21"/>
    <p:sldLayoutId id="2147483956" r:id="rId22"/>
    <p:sldLayoutId id="2147483957" r:id="rId23"/>
    <p:sldLayoutId id="2147483958" r:id="rId24"/>
    <p:sldLayoutId id="2147483959" r:id="rId25"/>
    <p:sldLayoutId id="2147483960" r:id="rId26"/>
    <p:sldLayoutId id="2147483961" r:id="rId27"/>
    <p:sldLayoutId id="2147483962" r:id="rId28"/>
    <p:sldLayoutId id="2147483963" r:id="rId29"/>
    <p:sldLayoutId id="2147483964" r:id="rId30"/>
    <p:sldLayoutId id="2147483965" r:id="rId31"/>
    <p:sldLayoutId id="2147483966" r:id="rId32"/>
    <p:sldLayoutId id="2147483967" r:id="rId33"/>
    <p:sldLayoutId id="2147483849" r:id="rId34"/>
    <p:sldLayoutId id="2147483973" r:id="rId35"/>
  </p:sldLayoutIdLst>
  <p:hf hdr="0" dt="0"/>
  <p:txStyles>
    <p:titleStyle>
      <a:lvl1pPr algn="l" defTabSz="914400" rtl="0" eaLnBrk="1" latinLnBrk="0" hangingPunct="1">
        <a:lnSpc>
          <a:spcPct val="90000"/>
        </a:lnSpc>
        <a:spcBef>
          <a:spcPct val="0"/>
        </a:spcBef>
        <a:buNone/>
        <a:defRPr sz="3200" b="1"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spcAft>
          <a:spcPts val="60"/>
        </a:spcAft>
        <a:buFont typeface="Arial" panose="020B0604020202020204" pitchFamily="34" charset="0"/>
        <a:buChar char="•"/>
        <a:defRPr sz="22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1000"/>
        </a:spcBef>
        <a:spcAft>
          <a:spcPts val="60"/>
        </a:spcAft>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10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10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1000"/>
        </a:spcBef>
        <a:spcAft>
          <a:spcPts val="60"/>
        </a:spcAft>
        <a:buFont typeface="Arial" panose="020B0604020202020204" pitchFamily="34" charset="0"/>
        <a:buChar char="•"/>
        <a:defRPr sz="16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emf"/><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8.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orkflows.community/bof/sc25/" TargetMode="External"/><Relationship Id="rId1" Type="http://schemas.openxmlformats.org/officeDocument/2006/relationships/slideLayout" Target="../slideLayouts/slideLayout18.xml"/><Relationship Id="rId4" Type="http://schemas.openxmlformats.org/officeDocument/2006/relationships/image" Target="../media/image41.jpeg"/></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6746-11C0-F9F1-FB0F-AD3B7C13B88E}"/>
              </a:ext>
            </a:extLst>
          </p:cNvPr>
          <p:cNvSpPr>
            <a:spLocks noGrp="1"/>
          </p:cNvSpPr>
          <p:nvPr>
            <p:ph type="ctrTitle"/>
          </p:nvPr>
        </p:nvSpPr>
        <p:spPr>
          <a:xfrm>
            <a:off x="592456" y="2030681"/>
            <a:ext cx="5808344" cy="2400644"/>
          </a:xfrm>
        </p:spPr>
        <p:txBody>
          <a:bodyPr/>
          <a:lstStyle/>
          <a:p>
            <a:r>
              <a:rPr lang="en-US" sz="3500" b="0" dirty="0"/>
              <a:t>Advancing Reproducible </a:t>
            </a:r>
            <a:br>
              <a:rPr lang="en-US" sz="3500" b="0" dirty="0"/>
            </a:br>
            <a:r>
              <a:rPr lang="en-US" sz="3500" b="0" dirty="0"/>
              <a:t>and Secure Workflows </a:t>
            </a:r>
            <a:br>
              <a:rPr lang="en-US" sz="3500" b="0" dirty="0"/>
            </a:br>
            <a:r>
              <a:rPr lang="en-US" sz="3500" b="0" dirty="0"/>
              <a:t>for Autonomous Science </a:t>
            </a:r>
            <a:br>
              <a:rPr lang="en-US" sz="3500" b="0" dirty="0"/>
            </a:br>
            <a:r>
              <a:rPr lang="en-US" sz="3500" b="0" dirty="0"/>
              <a:t>at Scale</a:t>
            </a:r>
            <a:endParaRPr lang="en-US" sz="3500" dirty="0"/>
          </a:p>
        </p:txBody>
      </p:sp>
      <p:sp>
        <p:nvSpPr>
          <p:cNvPr id="3" name="Subtitle 2">
            <a:extLst>
              <a:ext uri="{FF2B5EF4-FFF2-40B4-BE49-F238E27FC236}">
                <a16:creationId xmlns:a16="http://schemas.microsoft.com/office/drawing/2014/main" id="{0B1B3D4D-D829-911D-0ECB-8EE53F557562}"/>
              </a:ext>
            </a:extLst>
          </p:cNvPr>
          <p:cNvSpPr>
            <a:spLocks noGrp="1"/>
          </p:cNvSpPr>
          <p:nvPr>
            <p:ph type="subTitle" idx="1"/>
          </p:nvPr>
        </p:nvSpPr>
        <p:spPr>
          <a:xfrm>
            <a:off x="592457" y="4241003"/>
            <a:ext cx="4517136" cy="193899"/>
          </a:xfrm>
        </p:spPr>
        <p:txBody>
          <a:bodyPr/>
          <a:lstStyle/>
          <a:p>
            <a:r>
              <a:rPr lang="en-US" dirty="0"/>
              <a:t>RAFAEL FERREIRA DA SILVA</a:t>
            </a:r>
          </a:p>
        </p:txBody>
      </p:sp>
      <p:sp>
        <p:nvSpPr>
          <p:cNvPr id="4" name="Text Placeholder 3">
            <a:extLst>
              <a:ext uri="{FF2B5EF4-FFF2-40B4-BE49-F238E27FC236}">
                <a16:creationId xmlns:a16="http://schemas.microsoft.com/office/drawing/2014/main" id="{64B7067E-0C06-DCED-9D87-90B35B525CEB}"/>
              </a:ext>
            </a:extLst>
          </p:cNvPr>
          <p:cNvSpPr>
            <a:spLocks noGrp="1"/>
          </p:cNvSpPr>
          <p:nvPr>
            <p:ph type="body" sz="quarter" idx="14"/>
          </p:nvPr>
        </p:nvSpPr>
        <p:spPr>
          <a:xfrm>
            <a:off x="592457" y="4468835"/>
            <a:ext cx="4517136" cy="193899"/>
          </a:xfrm>
        </p:spPr>
        <p:txBody>
          <a:bodyPr/>
          <a:lstStyle/>
          <a:p>
            <a:r>
              <a:rPr lang="en-US" dirty="0"/>
              <a:t>GROUP LEADER</a:t>
            </a:r>
            <a:br>
              <a:rPr lang="en-US" dirty="0"/>
            </a:br>
            <a:r>
              <a:rPr lang="en-US" sz="1200" dirty="0"/>
              <a:t>NATIONAL CENTER FOR COMPUTATIONAL SCIENCES</a:t>
            </a:r>
          </a:p>
        </p:txBody>
      </p:sp>
    </p:spTree>
    <p:extLst>
      <p:ext uri="{BB962C8B-B14F-4D97-AF65-F5344CB8AC3E}">
        <p14:creationId xmlns:p14="http://schemas.microsoft.com/office/powerpoint/2010/main" val="2798031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41EB1-B2E8-A0C4-F0E7-048ED93FD5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6E3D4B-3C4B-E206-405B-2E07786FBC3E}"/>
              </a:ext>
            </a:extLst>
          </p:cNvPr>
          <p:cNvSpPr>
            <a:spLocks noGrp="1"/>
          </p:cNvSpPr>
          <p:nvPr>
            <p:ph type="title"/>
          </p:nvPr>
        </p:nvSpPr>
        <p:spPr/>
        <p:txBody>
          <a:bodyPr/>
          <a:lstStyle/>
          <a:p>
            <a:r>
              <a:rPr lang="en-US" dirty="0"/>
              <a:t>Key Technical Milestones </a:t>
            </a:r>
            <a:r>
              <a:rPr lang="en-US" sz="1300" dirty="0"/>
              <a:t>(2)</a:t>
            </a:r>
          </a:p>
        </p:txBody>
      </p:sp>
      <p:sp>
        <p:nvSpPr>
          <p:cNvPr id="3" name="TextBox 2">
            <a:extLst>
              <a:ext uri="{FF2B5EF4-FFF2-40B4-BE49-F238E27FC236}">
                <a16:creationId xmlns:a16="http://schemas.microsoft.com/office/drawing/2014/main" id="{95940402-ABAE-836E-6480-9415F0D7A18B}"/>
              </a:ext>
            </a:extLst>
          </p:cNvPr>
          <p:cNvSpPr txBox="1"/>
          <p:nvPr/>
        </p:nvSpPr>
        <p:spPr>
          <a:xfrm>
            <a:off x="9661210" y="65945"/>
            <a:ext cx="2492990" cy="246221"/>
          </a:xfrm>
          <a:prstGeom prst="rect">
            <a:avLst/>
          </a:prstGeom>
          <a:noFill/>
        </p:spPr>
        <p:txBody>
          <a:bodyPr wrap="none" rtlCol="0">
            <a:spAutoFit/>
          </a:bodyPr>
          <a:lstStyle/>
          <a:p>
            <a:pPr algn="r"/>
            <a:r>
              <a:rPr lang="en-US" sz="1000" dirty="0">
                <a:solidFill>
                  <a:schemeClr val="bg2">
                    <a:lumMod val="75000"/>
                  </a:schemeClr>
                </a:solidFill>
                <a:latin typeface="Courier New" panose="02070309020205020404" pitchFamily="49" charset="0"/>
                <a:cs typeface="Courier New" panose="02070309020205020404" pitchFamily="49" charset="0"/>
              </a:rPr>
              <a:t>https://</a:t>
            </a:r>
            <a:r>
              <a:rPr lang="en-US" sz="1000" dirty="0" err="1">
                <a:solidFill>
                  <a:schemeClr val="bg2">
                    <a:lumMod val="75000"/>
                  </a:schemeClr>
                </a:solidFill>
                <a:latin typeface="Courier New" panose="02070309020205020404" pitchFamily="49" charset="0"/>
                <a:cs typeface="Courier New" panose="02070309020205020404" pitchFamily="49" charset="0"/>
              </a:rPr>
              <a:t>autonomousscience.org</a:t>
            </a:r>
            <a:endParaRPr lang="en-US" sz="1000" dirty="0">
              <a:solidFill>
                <a:schemeClr val="bg2">
                  <a:lumMod val="75000"/>
                </a:schemeClr>
              </a:solidFill>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F827556C-7494-FF4C-53BD-AD0FEC81CC60}"/>
              </a:ext>
            </a:extLst>
          </p:cNvPr>
          <p:cNvSpPr txBox="1"/>
          <p:nvPr/>
        </p:nvSpPr>
        <p:spPr>
          <a:xfrm>
            <a:off x="314692" y="1100764"/>
            <a:ext cx="4691261" cy="1831271"/>
          </a:xfrm>
          <a:prstGeom prst="rect">
            <a:avLst/>
          </a:prstGeom>
          <a:noFill/>
        </p:spPr>
        <p:txBody>
          <a:bodyPr wrap="square">
            <a:spAutoFit/>
          </a:bodyPr>
          <a:lstStyle/>
          <a:p>
            <a:r>
              <a:rPr lang="en-US" sz="1700" dirty="0">
                <a:solidFill>
                  <a:srgbClr val="28A351"/>
                </a:solidFill>
              </a:rPr>
              <a:t>M8: Hierarchical agent orchestration</a:t>
            </a:r>
          </a:p>
          <a:p>
            <a:pPr marL="285750" indent="-285750">
              <a:buFontTx/>
              <a:buChar char="-"/>
            </a:pPr>
            <a:r>
              <a:rPr lang="en-US" sz="1600" dirty="0"/>
              <a:t>Design </a:t>
            </a:r>
            <a:r>
              <a:rPr lang="en-US" sz="1600" b="1" dirty="0"/>
              <a:t>multi-layer agent systems </a:t>
            </a:r>
            <a:r>
              <a:rPr lang="en-US" sz="1600" dirty="0"/>
              <a:t>where LLMs coordinate domain-specific methods (e.g., Bayesian optimization, RL)</a:t>
            </a:r>
          </a:p>
          <a:p>
            <a:pPr marL="285750" indent="-285750">
              <a:buFontTx/>
              <a:buChar char="-"/>
            </a:pPr>
            <a:r>
              <a:rPr lang="en-US" sz="1600" dirty="0"/>
              <a:t>Achieve measurable improvements in efficiency and correctness, verified with </a:t>
            </a:r>
            <a:r>
              <a:rPr lang="en-US" sz="1600" b="1" dirty="0"/>
              <a:t>physics-based constraints</a:t>
            </a:r>
          </a:p>
        </p:txBody>
      </p:sp>
      <p:sp>
        <p:nvSpPr>
          <p:cNvPr id="5" name="TextBox 4">
            <a:extLst>
              <a:ext uri="{FF2B5EF4-FFF2-40B4-BE49-F238E27FC236}">
                <a16:creationId xmlns:a16="http://schemas.microsoft.com/office/drawing/2014/main" id="{10800905-B42B-4182-96B2-DE5BED3CEF11}"/>
              </a:ext>
            </a:extLst>
          </p:cNvPr>
          <p:cNvSpPr txBox="1"/>
          <p:nvPr/>
        </p:nvSpPr>
        <p:spPr>
          <a:xfrm>
            <a:off x="314692" y="3624405"/>
            <a:ext cx="4598271" cy="1831271"/>
          </a:xfrm>
          <a:prstGeom prst="rect">
            <a:avLst/>
          </a:prstGeom>
          <a:noFill/>
        </p:spPr>
        <p:txBody>
          <a:bodyPr wrap="square">
            <a:spAutoFit/>
          </a:bodyPr>
          <a:lstStyle/>
          <a:p>
            <a:r>
              <a:rPr lang="en-US" sz="1700" dirty="0">
                <a:solidFill>
                  <a:srgbClr val="28A351"/>
                </a:solidFill>
              </a:rPr>
              <a:t>M10: Containerized agent microservices</a:t>
            </a:r>
          </a:p>
          <a:p>
            <a:pPr marL="285750" indent="-285750">
              <a:buFontTx/>
              <a:buChar char="-"/>
            </a:pPr>
            <a:r>
              <a:rPr lang="en-US" sz="1600" dirty="0"/>
              <a:t>Package scientific agents as </a:t>
            </a:r>
            <a:r>
              <a:rPr lang="en-US" sz="1600" b="1" dirty="0"/>
              <a:t>microservices</a:t>
            </a:r>
            <a:r>
              <a:rPr lang="en-US" sz="1600" dirty="0"/>
              <a:t> using standard communication protocols (</a:t>
            </a:r>
            <a:r>
              <a:rPr lang="en-US" sz="1600" dirty="0" err="1"/>
              <a:t>gRPC</a:t>
            </a:r>
            <a:r>
              <a:rPr lang="en-US" sz="1600" dirty="0"/>
              <a:t>, AMQP)</a:t>
            </a:r>
          </a:p>
          <a:p>
            <a:pPr marL="285750" indent="-285750">
              <a:buFontTx/>
              <a:buChar char="-"/>
            </a:pPr>
            <a:r>
              <a:rPr lang="en-US" sz="1600" dirty="0"/>
              <a:t>Deploy across DOE labs with </a:t>
            </a:r>
            <a:r>
              <a:rPr lang="en-US" sz="1600" b="1" dirty="0"/>
              <a:t>federated identity management</a:t>
            </a:r>
            <a:r>
              <a:rPr lang="en-US" sz="1600" dirty="0"/>
              <a:t> for secure multi-agent coordination</a:t>
            </a:r>
          </a:p>
        </p:txBody>
      </p:sp>
      <p:sp>
        <p:nvSpPr>
          <p:cNvPr id="10" name="TextBox 9">
            <a:extLst>
              <a:ext uri="{FF2B5EF4-FFF2-40B4-BE49-F238E27FC236}">
                <a16:creationId xmlns:a16="http://schemas.microsoft.com/office/drawing/2014/main" id="{65D85568-8DFD-5940-5396-C7DB31A5C0E7}"/>
              </a:ext>
            </a:extLst>
          </p:cNvPr>
          <p:cNvSpPr txBox="1"/>
          <p:nvPr/>
        </p:nvSpPr>
        <p:spPr>
          <a:xfrm>
            <a:off x="6472685" y="1100763"/>
            <a:ext cx="4864325" cy="1846659"/>
          </a:xfrm>
          <a:prstGeom prst="rect">
            <a:avLst/>
          </a:prstGeom>
          <a:noFill/>
        </p:spPr>
        <p:txBody>
          <a:bodyPr wrap="square">
            <a:spAutoFit/>
          </a:bodyPr>
          <a:lstStyle/>
          <a:p>
            <a:r>
              <a:rPr lang="en-US" sz="1700" dirty="0">
                <a:solidFill>
                  <a:srgbClr val="28A351"/>
                </a:solidFill>
              </a:rPr>
              <a:t>M12: Self-discovering agents with dynamic reconfiguration</a:t>
            </a:r>
          </a:p>
          <a:p>
            <a:pPr marL="285750" indent="-285750">
              <a:buFontTx/>
              <a:buChar char="-"/>
            </a:pPr>
            <a:r>
              <a:rPr lang="en-US" sz="1600" dirty="0"/>
              <a:t>Implement DNS-based </a:t>
            </a:r>
            <a:r>
              <a:rPr lang="en-US" sz="1600" b="1" dirty="0"/>
              <a:t>service discovery and registries</a:t>
            </a:r>
            <a:r>
              <a:rPr lang="en-US" sz="1600" dirty="0"/>
              <a:t> that allow agents to detect capabilities and adapt behavior in near real-time</a:t>
            </a:r>
            <a:endParaRPr lang="en-US" sz="1600" b="1" dirty="0"/>
          </a:p>
          <a:p>
            <a:pPr marL="285750" indent="-285750">
              <a:buFontTx/>
              <a:buChar char="-"/>
            </a:pPr>
            <a:r>
              <a:rPr lang="en-US" sz="1600" dirty="0"/>
              <a:t>Enable </a:t>
            </a:r>
            <a:r>
              <a:rPr lang="en-US" sz="1600" b="1" dirty="0"/>
              <a:t>resilience to changes</a:t>
            </a:r>
            <a:r>
              <a:rPr lang="en-US" sz="1600" dirty="0"/>
              <a:t> in network topologies and agent availability</a:t>
            </a:r>
          </a:p>
        </p:txBody>
      </p:sp>
      <p:sp>
        <p:nvSpPr>
          <p:cNvPr id="11" name="TextBox 10">
            <a:extLst>
              <a:ext uri="{FF2B5EF4-FFF2-40B4-BE49-F238E27FC236}">
                <a16:creationId xmlns:a16="http://schemas.microsoft.com/office/drawing/2014/main" id="{0B24F70E-CD78-D181-9E64-FC4E630D4674}"/>
              </a:ext>
            </a:extLst>
          </p:cNvPr>
          <p:cNvSpPr txBox="1"/>
          <p:nvPr/>
        </p:nvSpPr>
        <p:spPr>
          <a:xfrm>
            <a:off x="6472685" y="3624405"/>
            <a:ext cx="4691261" cy="2092881"/>
          </a:xfrm>
          <a:prstGeom prst="rect">
            <a:avLst/>
          </a:prstGeom>
          <a:noFill/>
        </p:spPr>
        <p:txBody>
          <a:bodyPr wrap="square">
            <a:spAutoFit/>
          </a:bodyPr>
          <a:lstStyle/>
          <a:p>
            <a:r>
              <a:rPr lang="en-US" sz="1700" dirty="0">
                <a:solidFill>
                  <a:srgbClr val="28A351"/>
                </a:solidFill>
              </a:rPr>
              <a:t>M13: National education consortium for autonomous labs</a:t>
            </a:r>
          </a:p>
          <a:p>
            <a:pPr marL="285750" indent="-285750">
              <a:buFontTx/>
              <a:buChar char="-"/>
            </a:pPr>
            <a:r>
              <a:rPr lang="en-US" sz="1600" dirty="0"/>
              <a:t>Launch </a:t>
            </a:r>
            <a:r>
              <a:rPr lang="en-US" sz="1600" b="1" dirty="0"/>
              <a:t>collaborative programs </a:t>
            </a:r>
            <a:r>
              <a:rPr lang="en-US" sz="1600" dirty="0"/>
              <a:t>integrating AI, robotics, and science curricula across NSF and DOE institutes</a:t>
            </a:r>
            <a:endParaRPr lang="en-US" sz="1600" b="1" dirty="0"/>
          </a:p>
          <a:p>
            <a:pPr marL="285750" indent="-285750">
              <a:buFontTx/>
              <a:buChar char="-"/>
            </a:pPr>
            <a:r>
              <a:rPr lang="en-US" sz="1600" dirty="0"/>
              <a:t>Include </a:t>
            </a:r>
            <a:r>
              <a:rPr lang="en-US" sz="1600" b="1" dirty="0"/>
              <a:t>immersive virtual lab environments</a:t>
            </a:r>
            <a:r>
              <a:rPr lang="en-US" sz="1600" dirty="0"/>
              <a:t> and new assessment models for human-AI teaming</a:t>
            </a:r>
          </a:p>
        </p:txBody>
      </p:sp>
    </p:spTree>
    <p:extLst>
      <p:ext uri="{BB962C8B-B14F-4D97-AF65-F5344CB8AC3E}">
        <p14:creationId xmlns:p14="http://schemas.microsoft.com/office/powerpoint/2010/main" val="256172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F779B-70E0-7E24-08A2-EE80158DD461}"/>
            </a:ext>
          </a:extLst>
        </p:cNvPr>
        <p:cNvGrpSpPr/>
        <p:nvPr/>
      </p:nvGrpSpPr>
      <p:grpSpPr>
        <a:xfrm>
          <a:off x="0" y="0"/>
          <a:ext cx="0" cy="0"/>
          <a:chOff x="0" y="0"/>
          <a:chExt cx="0" cy="0"/>
        </a:xfrm>
      </p:grpSpPr>
      <p:sp>
        <p:nvSpPr>
          <p:cNvPr id="10" name="Rounded Rectangle 9">
            <a:extLst>
              <a:ext uri="{FF2B5EF4-FFF2-40B4-BE49-F238E27FC236}">
                <a16:creationId xmlns:a16="http://schemas.microsoft.com/office/drawing/2014/main" id="{2C0BC355-3EC4-3C00-DFDC-5240DDDE7BC0}"/>
              </a:ext>
            </a:extLst>
          </p:cNvPr>
          <p:cNvSpPr/>
          <p:nvPr/>
        </p:nvSpPr>
        <p:spPr>
          <a:xfrm>
            <a:off x="8671302" y="2572719"/>
            <a:ext cx="2603715" cy="2510726"/>
          </a:xfrm>
          <a:prstGeom prst="roundRect">
            <a:avLst>
              <a:gd name="adj" fmla="val 6482"/>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9357D1-1A51-1CC8-A03A-27DA1CC94F0C}"/>
              </a:ext>
            </a:extLst>
          </p:cNvPr>
          <p:cNvSpPr>
            <a:spLocks noGrp="1"/>
          </p:cNvSpPr>
          <p:nvPr>
            <p:ph type="title"/>
          </p:nvPr>
        </p:nvSpPr>
        <p:spPr/>
        <p:txBody>
          <a:bodyPr/>
          <a:lstStyle/>
          <a:p>
            <a:r>
              <a:rPr lang="en-US" dirty="0"/>
              <a:t>Call to Action</a:t>
            </a:r>
          </a:p>
        </p:txBody>
      </p:sp>
      <p:sp>
        <p:nvSpPr>
          <p:cNvPr id="6" name="TextBox 5">
            <a:extLst>
              <a:ext uri="{FF2B5EF4-FFF2-40B4-BE49-F238E27FC236}">
                <a16:creationId xmlns:a16="http://schemas.microsoft.com/office/drawing/2014/main" id="{435737D4-932C-D69A-B5A6-29A8ECBDCB38}"/>
              </a:ext>
            </a:extLst>
          </p:cNvPr>
          <p:cNvSpPr txBox="1"/>
          <p:nvPr/>
        </p:nvSpPr>
        <p:spPr>
          <a:xfrm>
            <a:off x="314692" y="1418479"/>
            <a:ext cx="6310833" cy="1338828"/>
          </a:xfrm>
          <a:prstGeom prst="rect">
            <a:avLst/>
          </a:prstGeom>
          <a:noFill/>
        </p:spPr>
        <p:txBody>
          <a:bodyPr wrap="square">
            <a:spAutoFit/>
          </a:bodyPr>
          <a:lstStyle/>
          <a:p>
            <a:r>
              <a:rPr lang="en-US" sz="1700" dirty="0">
                <a:solidFill>
                  <a:srgbClr val="28A351"/>
                </a:solidFill>
              </a:rPr>
              <a:t>TRANSFORMING DISCOVERY</a:t>
            </a:r>
          </a:p>
          <a:p>
            <a:pPr marL="285750" indent="-285750">
              <a:buFontTx/>
              <a:buChar char="-"/>
            </a:pPr>
            <a:r>
              <a:rPr lang="en-US" sz="1600" dirty="0"/>
              <a:t>Reducing timelines from </a:t>
            </a:r>
            <a:r>
              <a:rPr lang="en-US" sz="1600" b="1" dirty="0"/>
              <a:t>decades to months</a:t>
            </a:r>
            <a:endParaRPr lang="en-US" sz="1600" b="1" dirty="0">
              <a:solidFill>
                <a:srgbClr val="28A351"/>
              </a:solidFill>
            </a:endParaRPr>
          </a:p>
          <a:p>
            <a:pPr marL="285750" indent="-285750">
              <a:buFontTx/>
              <a:buChar char="-"/>
            </a:pPr>
            <a:r>
              <a:rPr lang="en-US" sz="1600" dirty="0"/>
              <a:t>Unlocking previously inaccessible scientific spaces</a:t>
            </a:r>
          </a:p>
          <a:p>
            <a:pPr marL="285750" indent="-285750">
              <a:buFontTx/>
              <a:buChar char="-"/>
            </a:pPr>
            <a:r>
              <a:rPr lang="en-US" sz="1600" dirty="0"/>
              <a:t>Enabling integration across </a:t>
            </a:r>
            <a:r>
              <a:rPr lang="en-US" sz="1600" b="1" dirty="0"/>
              <a:t>DOE</a:t>
            </a:r>
            <a:r>
              <a:rPr lang="en-US" sz="1600" dirty="0"/>
              <a:t>, </a:t>
            </a:r>
            <a:r>
              <a:rPr lang="en-US" sz="1600" b="1" dirty="0"/>
              <a:t>NSF</a:t>
            </a:r>
            <a:r>
              <a:rPr lang="en-US" sz="1600" dirty="0"/>
              <a:t>, and </a:t>
            </a:r>
            <a:r>
              <a:rPr lang="en-US" sz="1600" b="1" dirty="0"/>
              <a:t>academic programs</a:t>
            </a:r>
          </a:p>
          <a:p>
            <a:pPr marL="285750" indent="-285750">
              <a:buFontTx/>
              <a:buChar char="-"/>
            </a:pPr>
            <a:r>
              <a:rPr lang="en-US" sz="1600" dirty="0"/>
              <a:t>Promoting equitable participation in </a:t>
            </a:r>
            <a:r>
              <a:rPr lang="en-US" sz="1600" b="1" dirty="0"/>
              <a:t>AI-driven science</a:t>
            </a:r>
          </a:p>
        </p:txBody>
      </p:sp>
      <p:sp>
        <p:nvSpPr>
          <p:cNvPr id="8" name="TextBox 7">
            <a:extLst>
              <a:ext uri="{FF2B5EF4-FFF2-40B4-BE49-F238E27FC236}">
                <a16:creationId xmlns:a16="http://schemas.microsoft.com/office/drawing/2014/main" id="{CE3DAB8D-A35A-81BD-EA7B-B4416C288C33}"/>
              </a:ext>
            </a:extLst>
          </p:cNvPr>
          <p:cNvSpPr txBox="1"/>
          <p:nvPr/>
        </p:nvSpPr>
        <p:spPr>
          <a:xfrm>
            <a:off x="314692" y="3343388"/>
            <a:ext cx="6047362" cy="2077492"/>
          </a:xfrm>
          <a:prstGeom prst="rect">
            <a:avLst/>
          </a:prstGeom>
          <a:noFill/>
        </p:spPr>
        <p:txBody>
          <a:bodyPr wrap="square">
            <a:spAutoFit/>
          </a:bodyPr>
          <a:lstStyle/>
          <a:p>
            <a:r>
              <a:rPr lang="en-US" sz="1700" dirty="0">
                <a:solidFill>
                  <a:srgbClr val="28A351"/>
                </a:solidFill>
              </a:rPr>
              <a:t>CALL TO ACTION</a:t>
            </a:r>
          </a:p>
          <a:p>
            <a:pPr marL="285750" indent="-285750">
              <a:buFontTx/>
              <a:buChar char="-"/>
            </a:pPr>
            <a:r>
              <a:rPr lang="en-US" sz="1600" dirty="0"/>
              <a:t>Develop open APIs, ontologies, and communication protocols</a:t>
            </a:r>
          </a:p>
          <a:p>
            <a:pPr marL="285750" indent="-285750">
              <a:buFontTx/>
              <a:buChar char="-"/>
            </a:pPr>
            <a:r>
              <a:rPr lang="en-US" sz="1600" dirty="0"/>
              <a:t>Help define secure, vendor-agnostic integration frameworks</a:t>
            </a:r>
          </a:p>
          <a:p>
            <a:pPr marL="285750" indent="-285750">
              <a:buFontTx/>
              <a:buChar char="-"/>
            </a:pPr>
            <a:r>
              <a:rPr lang="en-US" sz="1600" dirty="0"/>
              <a:t>Collaborate on cross-institution workflows and digital twins</a:t>
            </a:r>
          </a:p>
          <a:p>
            <a:pPr marL="285750" indent="-285750">
              <a:buFontTx/>
              <a:buChar char="-"/>
            </a:pPr>
            <a:r>
              <a:rPr lang="en-US" sz="1600" dirty="0"/>
              <a:t>Test AI agents, data meshes, and orchestration frameworks in real-world labs</a:t>
            </a:r>
          </a:p>
          <a:p>
            <a:pPr marL="285750" indent="-285750">
              <a:buFontTx/>
              <a:buChar char="-"/>
            </a:pPr>
            <a:r>
              <a:rPr lang="en-US" sz="1600" dirty="0"/>
              <a:t>Help design immersive curricula and competency assessments</a:t>
            </a:r>
          </a:p>
        </p:txBody>
      </p:sp>
      <p:sp>
        <p:nvSpPr>
          <p:cNvPr id="3" name="TextBox 2">
            <a:extLst>
              <a:ext uri="{FF2B5EF4-FFF2-40B4-BE49-F238E27FC236}">
                <a16:creationId xmlns:a16="http://schemas.microsoft.com/office/drawing/2014/main" id="{56EBAAED-FF50-4B82-BDB9-9A916EF85777}"/>
              </a:ext>
            </a:extLst>
          </p:cNvPr>
          <p:cNvSpPr txBox="1"/>
          <p:nvPr/>
        </p:nvSpPr>
        <p:spPr>
          <a:xfrm>
            <a:off x="9661210" y="65945"/>
            <a:ext cx="2492990" cy="246221"/>
          </a:xfrm>
          <a:prstGeom prst="rect">
            <a:avLst/>
          </a:prstGeom>
          <a:noFill/>
        </p:spPr>
        <p:txBody>
          <a:bodyPr wrap="none" rtlCol="0">
            <a:spAutoFit/>
          </a:bodyPr>
          <a:lstStyle/>
          <a:p>
            <a:pPr algn="r"/>
            <a:r>
              <a:rPr lang="en-US" sz="1000" dirty="0">
                <a:solidFill>
                  <a:schemeClr val="bg2">
                    <a:lumMod val="75000"/>
                  </a:schemeClr>
                </a:solidFill>
                <a:latin typeface="Courier New" panose="02070309020205020404" pitchFamily="49" charset="0"/>
                <a:cs typeface="Courier New" panose="02070309020205020404" pitchFamily="49" charset="0"/>
              </a:rPr>
              <a:t>https://</a:t>
            </a:r>
            <a:r>
              <a:rPr lang="en-US" sz="1000" dirty="0" err="1">
                <a:solidFill>
                  <a:schemeClr val="bg2">
                    <a:lumMod val="75000"/>
                  </a:schemeClr>
                </a:solidFill>
                <a:latin typeface="Courier New" panose="02070309020205020404" pitchFamily="49" charset="0"/>
                <a:cs typeface="Courier New" panose="02070309020205020404" pitchFamily="49" charset="0"/>
              </a:rPr>
              <a:t>autonomousscience.org</a:t>
            </a:r>
            <a:endParaRPr lang="en-US" sz="1000" dirty="0">
              <a:solidFill>
                <a:schemeClr val="bg2">
                  <a:lumMod val="75000"/>
                </a:schemeClr>
              </a:solidFill>
              <a:latin typeface="Courier New" panose="02070309020205020404" pitchFamily="49" charset="0"/>
              <a:cs typeface="Courier New" panose="02070309020205020404" pitchFamily="49" charset="0"/>
            </a:endParaRPr>
          </a:p>
        </p:txBody>
      </p:sp>
      <p:pic>
        <p:nvPicPr>
          <p:cNvPr id="5" name="Picture 4" descr="Qr code&#10;&#10;AI-generated content may be incorrect.">
            <a:extLst>
              <a:ext uri="{FF2B5EF4-FFF2-40B4-BE49-F238E27FC236}">
                <a16:creationId xmlns:a16="http://schemas.microsoft.com/office/drawing/2014/main" id="{AED26616-0C95-C6A4-417A-1687E6E3936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79023" y="2723828"/>
            <a:ext cx="2195210" cy="2195210"/>
          </a:xfrm>
          <a:prstGeom prst="rect">
            <a:avLst/>
          </a:prstGeom>
        </p:spPr>
      </p:pic>
      <p:sp>
        <p:nvSpPr>
          <p:cNvPr id="12" name="TextBox 11">
            <a:extLst>
              <a:ext uri="{FF2B5EF4-FFF2-40B4-BE49-F238E27FC236}">
                <a16:creationId xmlns:a16="http://schemas.microsoft.com/office/drawing/2014/main" id="{AA9B78FE-A0A2-4562-3580-4A4EFDD0AD17}"/>
              </a:ext>
            </a:extLst>
          </p:cNvPr>
          <p:cNvSpPr txBox="1"/>
          <p:nvPr/>
        </p:nvSpPr>
        <p:spPr>
          <a:xfrm>
            <a:off x="8950634" y="1138426"/>
            <a:ext cx="2123599" cy="1200329"/>
          </a:xfrm>
          <a:prstGeom prst="rect">
            <a:avLst/>
          </a:prstGeom>
          <a:noFill/>
        </p:spPr>
        <p:txBody>
          <a:bodyPr wrap="square">
            <a:spAutoFit/>
          </a:bodyPr>
          <a:lstStyle/>
          <a:p>
            <a:pPr algn="ctr"/>
            <a:r>
              <a:rPr lang="en-US" dirty="0"/>
              <a:t>Join the AISLE movement to shape the future of science</a:t>
            </a:r>
          </a:p>
        </p:txBody>
      </p:sp>
      <p:pic>
        <p:nvPicPr>
          <p:cNvPr id="13" name="Picture 12" descr="A picture containing text, sign&#10;&#10;AI-generated content may be incorrect.">
            <a:extLst>
              <a:ext uri="{FF2B5EF4-FFF2-40B4-BE49-F238E27FC236}">
                <a16:creationId xmlns:a16="http://schemas.microsoft.com/office/drawing/2014/main" id="{AA025464-0902-C3CA-2773-B0E2B260B3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39645" y="5444113"/>
            <a:ext cx="1945575" cy="519527"/>
          </a:xfrm>
          <a:prstGeom prst="rect">
            <a:avLst/>
          </a:prstGeom>
        </p:spPr>
      </p:pic>
    </p:spTree>
    <p:extLst>
      <p:ext uri="{BB962C8B-B14F-4D97-AF65-F5344CB8AC3E}">
        <p14:creationId xmlns:p14="http://schemas.microsoft.com/office/powerpoint/2010/main" val="1340337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26D56-CC3E-C03F-EAA0-99C9A4AD71F0}"/>
              </a:ext>
            </a:extLst>
          </p:cNvPr>
          <p:cNvSpPr>
            <a:spLocks noGrp="1"/>
          </p:cNvSpPr>
          <p:nvPr>
            <p:ph type="title"/>
          </p:nvPr>
        </p:nvSpPr>
        <p:spPr>
          <a:xfrm>
            <a:off x="2341746" y="2764129"/>
            <a:ext cx="7508508" cy="886397"/>
          </a:xfrm>
        </p:spPr>
        <p:txBody>
          <a:bodyPr/>
          <a:lstStyle/>
          <a:p>
            <a:pPr algn="ctr"/>
            <a:r>
              <a:rPr lang="en-US" dirty="0"/>
              <a:t>So, how do we actually make (some of) this happen?</a:t>
            </a:r>
          </a:p>
        </p:txBody>
      </p:sp>
    </p:spTree>
    <p:extLst>
      <p:ext uri="{BB962C8B-B14F-4D97-AF65-F5344CB8AC3E}">
        <p14:creationId xmlns:p14="http://schemas.microsoft.com/office/powerpoint/2010/main" val="2754125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716E06-E1EB-AEBA-3C41-38F0E1006D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D1B949-0E34-97CE-DDA3-40D3AA013D4A}"/>
              </a:ext>
            </a:extLst>
          </p:cNvPr>
          <p:cNvSpPr>
            <a:spLocks noGrp="1"/>
          </p:cNvSpPr>
          <p:nvPr>
            <p:ph type="title"/>
          </p:nvPr>
        </p:nvSpPr>
        <p:spPr/>
        <p:txBody>
          <a:bodyPr/>
          <a:lstStyle/>
          <a:p>
            <a:r>
              <a:rPr lang="en-US" dirty="0"/>
              <a:t>Evolutionary Framework</a:t>
            </a:r>
            <a:endParaRPr lang="en-US" sz="1300" dirty="0"/>
          </a:p>
        </p:txBody>
      </p:sp>
      <p:sp>
        <p:nvSpPr>
          <p:cNvPr id="3" name="TextBox 2">
            <a:extLst>
              <a:ext uri="{FF2B5EF4-FFF2-40B4-BE49-F238E27FC236}">
                <a16:creationId xmlns:a16="http://schemas.microsoft.com/office/drawing/2014/main" id="{E3EB27EF-B7B7-FB9D-4039-907A9EFB3201}"/>
              </a:ext>
            </a:extLst>
          </p:cNvPr>
          <p:cNvSpPr txBox="1"/>
          <p:nvPr/>
        </p:nvSpPr>
        <p:spPr>
          <a:xfrm>
            <a:off x="9661210" y="65945"/>
            <a:ext cx="2492990" cy="246221"/>
          </a:xfrm>
          <a:prstGeom prst="rect">
            <a:avLst/>
          </a:prstGeom>
          <a:noFill/>
        </p:spPr>
        <p:txBody>
          <a:bodyPr wrap="none" rtlCol="0">
            <a:spAutoFit/>
          </a:bodyPr>
          <a:lstStyle/>
          <a:p>
            <a:pPr algn="r"/>
            <a:r>
              <a:rPr lang="en-US" sz="1000" dirty="0">
                <a:solidFill>
                  <a:schemeClr val="bg2">
                    <a:lumMod val="75000"/>
                  </a:schemeClr>
                </a:solidFill>
                <a:latin typeface="Courier New" panose="02070309020205020404" pitchFamily="49" charset="0"/>
                <a:cs typeface="Courier New" panose="02070309020205020404" pitchFamily="49" charset="0"/>
              </a:rPr>
              <a:t>https://</a:t>
            </a:r>
            <a:r>
              <a:rPr lang="en-US" sz="1000" dirty="0" err="1">
                <a:solidFill>
                  <a:schemeClr val="bg2">
                    <a:lumMod val="75000"/>
                  </a:schemeClr>
                </a:solidFill>
                <a:latin typeface="Courier New" panose="02070309020205020404" pitchFamily="49" charset="0"/>
                <a:cs typeface="Courier New" panose="02070309020205020404" pitchFamily="49" charset="0"/>
              </a:rPr>
              <a:t>autonomousscience.org</a:t>
            </a:r>
            <a:endParaRPr lang="en-US" sz="1000" dirty="0">
              <a:solidFill>
                <a:schemeClr val="bg2">
                  <a:lumMod val="75000"/>
                </a:schemeClr>
              </a:solidFill>
              <a:latin typeface="Courier New" panose="02070309020205020404" pitchFamily="49" charset="0"/>
              <a:cs typeface="Courier New" panose="02070309020205020404" pitchFamily="49" charset="0"/>
            </a:endParaRPr>
          </a:p>
        </p:txBody>
      </p:sp>
      <p:pic>
        <p:nvPicPr>
          <p:cNvPr id="9" name="Picture 8">
            <a:extLst>
              <a:ext uri="{FF2B5EF4-FFF2-40B4-BE49-F238E27FC236}">
                <a16:creationId xmlns:a16="http://schemas.microsoft.com/office/drawing/2014/main" id="{6B9E278D-835B-D95A-D6F8-7F5FBD5AE1A0}"/>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6183533" y="1428278"/>
            <a:ext cx="5464893" cy="3706624"/>
          </a:xfrm>
          <a:prstGeom prst="rect">
            <a:avLst/>
          </a:prstGeom>
        </p:spPr>
      </p:pic>
      <p:pic>
        <p:nvPicPr>
          <p:cNvPr id="10" name="Picture 9">
            <a:extLst>
              <a:ext uri="{FF2B5EF4-FFF2-40B4-BE49-F238E27FC236}">
                <a16:creationId xmlns:a16="http://schemas.microsoft.com/office/drawing/2014/main" id="{9D3B5133-9F93-C7E5-0679-8A7B74561C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4692" y="1428278"/>
            <a:ext cx="5256218" cy="3461170"/>
          </a:xfrm>
          <a:prstGeom prst="rect">
            <a:avLst/>
          </a:prstGeom>
        </p:spPr>
      </p:pic>
      <p:grpSp>
        <p:nvGrpSpPr>
          <p:cNvPr id="16" name="Group 15">
            <a:extLst>
              <a:ext uri="{FF2B5EF4-FFF2-40B4-BE49-F238E27FC236}">
                <a16:creationId xmlns:a16="http://schemas.microsoft.com/office/drawing/2014/main" id="{CDD22DAF-663D-6AD7-B3DD-336F7485D1B8}"/>
              </a:ext>
            </a:extLst>
          </p:cNvPr>
          <p:cNvGrpSpPr/>
          <p:nvPr/>
        </p:nvGrpSpPr>
        <p:grpSpPr>
          <a:xfrm>
            <a:off x="3646986" y="5609536"/>
            <a:ext cx="5610368" cy="1050427"/>
            <a:chOff x="2898842" y="5609536"/>
            <a:chExt cx="5610368" cy="1050427"/>
          </a:xfrm>
        </p:grpSpPr>
        <p:grpSp>
          <p:nvGrpSpPr>
            <p:cNvPr id="13" name="Group 12">
              <a:extLst>
                <a:ext uri="{FF2B5EF4-FFF2-40B4-BE49-F238E27FC236}">
                  <a16:creationId xmlns:a16="http://schemas.microsoft.com/office/drawing/2014/main" id="{D6017085-8B03-BD45-AA22-42CA8DF27748}"/>
                </a:ext>
              </a:extLst>
            </p:cNvPr>
            <p:cNvGrpSpPr/>
            <p:nvPr/>
          </p:nvGrpSpPr>
          <p:grpSpPr>
            <a:xfrm>
              <a:off x="2898842" y="5609536"/>
              <a:ext cx="5610368" cy="1050427"/>
              <a:chOff x="2898842" y="5609536"/>
              <a:chExt cx="5610368" cy="1050427"/>
            </a:xfrm>
          </p:grpSpPr>
          <p:sp>
            <p:nvSpPr>
              <p:cNvPr id="11" name="Rounded Rectangle 10">
                <a:extLst>
                  <a:ext uri="{FF2B5EF4-FFF2-40B4-BE49-F238E27FC236}">
                    <a16:creationId xmlns:a16="http://schemas.microsoft.com/office/drawing/2014/main" id="{EFB03677-76EF-369F-7115-D80510111799}"/>
                  </a:ext>
                </a:extLst>
              </p:cNvPr>
              <p:cNvSpPr/>
              <p:nvPr/>
            </p:nvSpPr>
            <p:spPr>
              <a:xfrm>
                <a:off x="2898842" y="5609536"/>
                <a:ext cx="5610368" cy="1050427"/>
              </a:xfrm>
              <a:prstGeom prst="roundRect">
                <a:avLst>
                  <a:gd name="adj" fmla="val 13070"/>
                </a:avLst>
              </a:prstGeom>
              <a:solidFill>
                <a:schemeClr val="bg1"/>
              </a:solid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24228A5-235D-E69E-D5A5-A4F3A53024CB}"/>
                  </a:ext>
                </a:extLst>
              </p:cNvPr>
              <p:cNvSpPr txBox="1"/>
              <p:nvPr/>
            </p:nvSpPr>
            <p:spPr>
              <a:xfrm>
                <a:off x="2942801" y="5690440"/>
                <a:ext cx="4410783" cy="861774"/>
              </a:xfrm>
              <a:prstGeom prst="rect">
                <a:avLst/>
              </a:prstGeom>
              <a:noFill/>
            </p:spPr>
            <p:txBody>
              <a:bodyPr wrap="square" rtlCol="0">
                <a:spAutoFit/>
              </a:bodyPr>
              <a:lstStyle/>
              <a:p>
                <a:r>
                  <a:rPr lang="en-US" sz="1000" dirty="0">
                    <a:solidFill>
                      <a:schemeClr val="bg2">
                        <a:lumMod val="50000"/>
                      </a:schemeClr>
                    </a:solidFill>
                  </a:rPr>
                  <a:t>Shin, W., Souza, R., Rosendo, D., Suter, F., Wang, F., </a:t>
                </a:r>
                <a:r>
                  <a:rPr lang="en-US" sz="1000" dirty="0" err="1">
                    <a:solidFill>
                      <a:schemeClr val="bg2">
                        <a:lumMod val="50000"/>
                      </a:schemeClr>
                    </a:solidFill>
                  </a:rPr>
                  <a:t>Balaprakash</a:t>
                </a:r>
                <a:r>
                  <a:rPr lang="en-US" sz="1000" dirty="0">
                    <a:solidFill>
                      <a:schemeClr val="bg2">
                        <a:lumMod val="50000"/>
                      </a:schemeClr>
                    </a:solidFill>
                  </a:rPr>
                  <a:t>, P., &amp; Ferreira da Silva, R. (2025). The (R)evolution of Scientific Workflows in the Agentic AI Era: Towards Autonomous Science. </a:t>
                </a:r>
              </a:p>
              <a:p>
                <a:r>
                  <a:rPr lang="en-US" sz="1000" dirty="0">
                    <a:solidFill>
                      <a:schemeClr val="bg2">
                        <a:lumMod val="50000"/>
                      </a:schemeClr>
                    </a:solidFill>
                  </a:rPr>
                  <a:t>20th Workshop on Workflows in Support of Large-Scale Science (WORKS).</a:t>
                </a:r>
              </a:p>
              <a:p>
                <a:r>
                  <a:rPr lang="en-US" sz="1000" b="1" dirty="0"/>
                  <a:t>Monday, November 17, 2025 – SC25</a:t>
                </a:r>
              </a:p>
            </p:txBody>
          </p:sp>
        </p:grpSp>
        <p:pic>
          <p:nvPicPr>
            <p:cNvPr id="15" name="Picture 14" descr="Qr code&#10;&#10;AI-generated content may be incorrect.">
              <a:extLst>
                <a:ext uri="{FF2B5EF4-FFF2-40B4-BE49-F238E27FC236}">
                  <a16:creationId xmlns:a16="http://schemas.microsoft.com/office/drawing/2014/main" id="{3DB6E57E-A061-A7F0-2CDC-83533A59270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85968" y="5690440"/>
              <a:ext cx="861774" cy="861774"/>
            </a:xfrm>
            <a:prstGeom prst="rect">
              <a:avLst/>
            </a:prstGeom>
          </p:spPr>
        </p:pic>
      </p:grpSp>
    </p:spTree>
    <p:extLst>
      <p:ext uri="{BB962C8B-B14F-4D97-AF65-F5344CB8AC3E}">
        <p14:creationId xmlns:p14="http://schemas.microsoft.com/office/powerpoint/2010/main" val="415198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3659D-ECA1-F04A-678A-53769A3FC1BF}"/>
              </a:ext>
            </a:extLst>
          </p:cNvPr>
          <p:cNvSpPr>
            <a:spLocks noGrp="1"/>
          </p:cNvSpPr>
          <p:nvPr>
            <p:ph type="title"/>
          </p:nvPr>
        </p:nvSpPr>
        <p:spPr/>
        <p:txBody>
          <a:bodyPr/>
          <a:lstStyle/>
          <a:p>
            <a:r>
              <a:rPr lang="en-US" dirty="0"/>
              <a:t>Secure Scientific Service Mesh (S3M)</a:t>
            </a:r>
          </a:p>
        </p:txBody>
      </p:sp>
      <p:sp>
        <p:nvSpPr>
          <p:cNvPr id="5" name="TextBox 4">
            <a:extLst>
              <a:ext uri="{FF2B5EF4-FFF2-40B4-BE49-F238E27FC236}">
                <a16:creationId xmlns:a16="http://schemas.microsoft.com/office/drawing/2014/main" id="{35ABE99D-5D25-0BB2-9F4B-5101FC11D793}"/>
              </a:ext>
            </a:extLst>
          </p:cNvPr>
          <p:cNvSpPr txBox="1"/>
          <p:nvPr/>
        </p:nvSpPr>
        <p:spPr>
          <a:xfrm>
            <a:off x="312616" y="1302836"/>
            <a:ext cx="5226416" cy="1508105"/>
          </a:xfrm>
          <a:prstGeom prst="rect">
            <a:avLst/>
          </a:prstGeom>
          <a:noFill/>
        </p:spPr>
        <p:txBody>
          <a:bodyPr wrap="square">
            <a:spAutoFit/>
          </a:bodyPr>
          <a:lstStyle/>
          <a:p>
            <a:r>
              <a:rPr lang="en-US" sz="1600" dirty="0">
                <a:solidFill>
                  <a:srgbClr val="28A351"/>
                </a:solidFill>
              </a:rPr>
              <a:t>S3M LAYER BUILT UPON A K8S-BASED OPENSHIFT SYSTEM AND ISTIO SERVICE MESH</a:t>
            </a:r>
          </a:p>
          <a:p>
            <a:r>
              <a:rPr lang="en-US" sz="1500" dirty="0"/>
              <a:t>- Sits between third-party systems and protected resources</a:t>
            </a:r>
          </a:p>
          <a:p>
            <a:r>
              <a:rPr lang="en-US" sz="1500" dirty="0"/>
              <a:t>- Decoupled service layer from HPC systems</a:t>
            </a:r>
          </a:p>
          <a:p>
            <a:r>
              <a:rPr lang="en-US" sz="1500" dirty="0"/>
              <a:t>- Enables secure, monitor, customizable, and scalable service interfaces in support of autonomous science</a:t>
            </a:r>
          </a:p>
        </p:txBody>
      </p:sp>
      <p:sp>
        <p:nvSpPr>
          <p:cNvPr id="6" name="TextBox 5">
            <a:extLst>
              <a:ext uri="{FF2B5EF4-FFF2-40B4-BE49-F238E27FC236}">
                <a16:creationId xmlns:a16="http://schemas.microsoft.com/office/drawing/2014/main" id="{12F02796-250E-7827-823B-C662C0E89A02}"/>
              </a:ext>
            </a:extLst>
          </p:cNvPr>
          <p:cNvSpPr txBox="1"/>
          <p:nvPr/>
        </p:nvSpPr>
        <p:spPr>
          <a:xfrm>
            <a:off x="6464035" y="1296553"/>
            <a:ext cx="5226416" cy="1031051"/>
          </a:xfrm>
          <a:prstGeom prst="rect">
            <a:avLst/>
          </a:prstGeom>
          <a:noFill/>
        </p:spPr>
        <p:txBody>
          <a:bodyPr wrap="square">
            <a:spAutoFit/>
          </a:bodyPr>
          <a:lstStyle/>
          <a:p>
            <a:r>
              <a:rPr lang="en-US" sz="1600" dirty="0">
                <a:solidFill>
                  <a:srgbClr val="28A351"/>
                </a:solidFill>
              </a:rPr>
              <a:t>SECURITY-FIRST MINDSET</a:t>
            </a:r>
          </a:p>
          <a:p>
            <a:r>
              <a:rPr lang="en-US" sz="1500" dirty="0"/>
              <a:t>- Provides a central service that is capable of enforcing policy, logging, authenticating, authorizing, and securing all income API requests to a range of target systems</a:t>
            </a:r>
          </a:p>
        </p:txBody>
      </p:sp>
      <p:pic>
        <p:nvPicPr>
          <p:cNvPr id="7" name="Picture 6">
            <a:extLst>
              <a:ext uri="{FF2B5EF4-FFF2-40B4-BE49-F238E27FC236}">
                <a16:creationId xmlns:a16="http://schemas.microsoft.com/office/drawing/2014/main" id="{2C1F670A-C26B-8702-1B01-94AAB40784B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7539" y="3088159"/>
            <a:ext cx="6669704" cy="2189787"/>
          </a:xfrm>
          <a:prstGeom prst="rect">
            <a:avLst/>
          </a:prstGeom>
        </p:spPr>
      </p:pic>
      <p:grpSp>
        <p:nvGrpSpPr>
          <p:cNvPr id="9" name="Group 8">
            <a:extLst>
              <a:ext uri="{FF2B5EF4-FFF2-40B4-BE49-F238E27FC236}">
                <a16:creationId xmlns:a16="http://schemas.microsoft.com/office/drawing/2014/main" id="{5A2FA25D-82EB-6A8C-2D4B-76A2400DA952}"/>
              </a:ext>
            </a:extLst>
          </p:cNvPr>
          <p:cNvGrpSpPr/>
          <p:nvPr/>
        </p:nvGrpSpPr>
        <p:grpSpPr>
          <a:xfrm>
            <a:off x="4107966" y="5658739"/>
            <a:ext cx="5610368" cy="886396"/>
            <a:chOff x="2898842" y="5773567"/>
            <a:chExt cx="5610368" cy="886396"/>
          </a:xfrm>
        </p:grpSpPr>
        <p:sp>
          <p:nvSpPr>
            <p:cNvPr id="11" name="Rounded Rectangle 10">
              <a:extLst>
                <a:ext uri="{FF2B5EF4-FFF2-40B4-BE49-F238E27FC236}">
                  <a16:creationId xmlns:a16="http://schemas.microsoft.com/office/drawing/2014/main" id="{B4980A73-9618-F6BB-38B3-9999A11E5F00}"/>
                </a:ext>
              </a:extLst>
            </p:cNvPr>
            <p:cNvSpPr/>
            <p:nvPr/>
          </p:nvSpPr>
          <p:spPr>
            <a:xfrm>
              <a:off x="2898842" y="5773567"/>
              <a:ext cx="5610368" cy="886396"/>
            </a:xfrm>
            <a:prstGeom prst="roundRect">
              <a:avLst>
                <a:gd name="adj" fmla="val 13070"/>
              </a:avLst>
            </a:prstGeom>
            <a:solidFill>
              <a:schemeClr val="bg1"/>
            </a:solid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31123F2-074D-1D70-B3E1-72B17209BA9E}"/>
                </a:ext>
              </a:extLst>
            </p:cNvPr>
            <p:cNvSpPr txBox="1"/>
            <p:nvPr/>
          </p:nvSpPr>
          <p:spPr>
            <a:xfrm>
              <a:off x="2942801" y="5856694"/>
              <a:ext cx="4410783" cy="707886"/>
            </a:xfrm>
            <a:prstGeom prst="rect">
              <a:avLst/>
            </a:prstGeom>
            <a:noFill/>
          </p:spPr>
          <p:txBody>
            <a:bodyPr wrap="square" rtlCol="0">
              <a:spAutoFit/>
            </a:bodyPr>
            <a:lstStyle/>
            <a:p>
              <a:r>
                <a:rPr lang="en-US" sz="1000" dirty="0">
                  <a:solidFill>
                    <a:schemeClr val="bg2">
                      <a:lumMod val="50000"/>
                    </a:schemeClr>
                  </a:solidFill>
                </a:rPr>
                <a:t>Skluzacek, T. J., Bryant, P., Ruckman, A. J., Rosendo, D., Prentice, S., Brim, M. J., Adamson, R., Oral, S., Shankar, M., &amp; Ferreira da Silva, R. (2025). Secure API-Driven Research Automation to Accelerate Scientific Discovery. </a:t>
              </a:r>
              <a:r>
                <a:rPr lang="en-US" sz="1000" b="1" dirty="0">
                  <a:solidFill>
                    <a:schemeClr val="bg2">
                      <a:lumMod val="50000"/>
                    </a:schemeClr>
                  </a:solidFill>
                </a:rPr>
                <a:t>PEARC ’25: Practice and Experience in Advanced Research Computing</a:t>
              </a:r>
            </a:p>
          </p:txBody>
        </p:sp>
      </p:grpSp>
      <p:pic>
        <p:nvPicPr>
          <p:cNvPr id="14" name="Picture 13" descr="Qr code&#10;&#10;AI-generated content may be incorrect.">
            <a:extLst>
              <a:ext uri="{FF2B5EF4-FFF2-40B4-BE49-F238E27FC236}">
                <a16:creationId xmlns:a16="http://schemas.microsoft.com/office/drawing/2014/main" id="{899697AA-D411-2BF7-1022-8B8AEEDB7D2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45014" y="5700302"/>
            <a:ext cx="791013" cy="791013"/>
          </a:xfrm>
          <a:prstGeom prst="rect">
            <a:avLst/>
          </a:prstGeom>
        </p:spPr>
      </p:pic>
    </p:spTree>
    <p:extLst>
      <p:ext uri="{BB962C8B-B14F-4D97-AF65-F5344CB8AC3E}">
        <p14:creationId xmlns:p14="http://schemas.microsoft.com/office/powerpoint/2010/main" val="3644393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9187F696-1E77-6C6E-483A-4C1438EE4358}"/>
              </a:ext>
            </a:extLst>
          </p:cNvPr>
          <p:cNvSpPr/>
          <p:nvPr/>
        </p:nvSpPr>
        <p:spPr>
          <a:xfrm>
            <a:off x="4599710" y="1865745"/>
            <a:ext cx="6862618" cy="3309795"/>
          </a:xfrm>
          <a:prstGeom prst="roundRect">
            <a:avLst>
              <a:gd name="adj" fmla="val 6849"/>
            </a:avLst>
          </a:prstGeom>
          <a:solidFill>
            <a:schemeClr val="bg1"/>
          </a:solidFill>
          <a:ln w="285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D4B3AC-84A8-9876-AA01-C4AF496D99E0}"/>
              </a:ext>
            </a:extLst>
          </p:cNvPr>
          <p:cNvSpPr>
            <a:spLocks noGrp="1"/>
          </p:cNvSpPr>
          <p:nvPr>
            <p:ph type="title"/>
          </p:nvPr>
        </p:nvSpPr>
        <p:spPr/>
        <p:txBody>
          <a:bodyPr/>
          <a:lstStyle/>
          <a:p>
            <a:r>
              <a:rPr lang="en-US" dirty="0" err="1"/>
              <a:t>Flowcept</a:t>
            </a:r>
            <a:r>
              <a:rPr lang="en-US" dirty="0"/>
              <a:t>: Unified Workflow Provenance Data Management</a:t>
            </a:r>
          </a:p>
        </p:txBody>
      </p:sp>
      <p:pic>
        <p:nvPicPr>
          <p:cNvPr id="3" name="Picture 2">
            <a:extLst>
              <a:ext uri="{FF2B5EF4-FFF2-40B4-BE49-F238E27FC236}">
                <a16:creationId xmlns:a16="http://schemas.microsoft.com/office/drawing/2014/main" id="{8B75B787-1FC8-050C-2059-E44B72E7BCD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30772" y="2478517"/>
            <a:ext cx="1661820" cy="1753183"/>
          </a:xfrm>
          <a:prstGeom prst="rect">
            <a:avLst/>
          </a:prstGeom>
        </p:spPr>
      </p:pic>
      <p:sp>
        <p:nvSpPr>
          <p:cNvPr id="5" name="TextBox 4">
            <a:extLst>
              <a:ext uri="{FF2B5EF4-FFF2-40B4-BE49-F238E27FC236}">
                <a16:creationId xmlns:a16="http://schemas.microsoft.com/office/drawing/2014/main" id="{17089DB0-FB55-8332-FB17-CBE37D1B40E1}"/>
              </a:ext>
            </a:extLst>
          </p:cNvPr>
          <p:cNvSpPr txBox="1"/>
          <p:nvPr/>
        </p:nvSpPr>
        <p:spPr>
          <a:xfrm>
            <a:off x="796118" y="4353596"/>
            <a:ext cx="3131127" cy="276999"/>
          </a:xfrm>
          <a:prstGeom prst="rect">
            <a:avLst/>
          </a:prstGeom>
          <a:noFill/>
        </p:spPr>
        <p:txBody>
          <a:bodyPr wrap="square">
            <a:spAutoFit/>
          </a:bodyPr>
          <a:lstStyle/>
          <a:p>
            <a:pPr algn="ctr"/>
            <a:r>
              <a:rPr lang="en-US" sz="1200" b="1" dirty="0">
                <a:latin typeface="Courier New" panose="02070309020205020404" pitchFamily="49" charset="0"/>
                <a:cs typeface="Courier New" panose="02070309020205020404" pitchFamily="49" charset="0"/>
              </a:rPr>
              <a:t>https://</a:t>
            </a:r>
            <a:r>
              <a:rPr lang="en-US" sz="1200" b="1" dirty="0" err="1">
                <a:latin typeface="Courier New" panose="02070309020205020404" pitchFamily="49" charset="0"/>
                <a:cs typeface="Courier New" panose="02070309020205020404" pitchFamily="49" charset="0"/>
              </a:rPr>
              <a:t>github.com</a:t>
            </a:r>
            <a:r>
              <a:rPr lang="en-US" sz="1200" b="1" dirty="0">
                <a:latin typeface="Courier New" panose="02070309020205020404" pitchFamily="49" charset="0"/>
                <a:cs typeface="Courier New" panose="02070309020205020404" pitchFamily="49" charset="0"/>
              </a:rPr>
              <a:t>/ORNL/</a:t>
            </a:r>
            <a:r>
              <a:rPr lang="en-US" sz="1200" b="1" dirty="0" err="1">
                <a:latin typeface="Courier New" panose="02070309020205020404" pitchFamily="49" charset="0"/>
                <a:cs typeface="Courier New" panose="02070309020205020404" pitchFamily="49" charset="0"/>
              </a:rPr>
              <a:t>flowcept</a:t>
            </a:r>
            <a:endParaRPr lang="en-US" sz="1200" b="1"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F03923F2-F313-B5CF-F41A-9E55520BD0E3}"/>
              </a:ext>
            </a:extLst>
          </p:cNvPr>
          <p:cNvSpPr txBox="1"/>
          <p:nvPr/>
        </p:nvSpPr>
        <p:spPr>
          <a:xfrm>
            <a:off x="4765699" y="3263189"/>
            <a:ext cx="2466375" cy="1477328"/>
          </a:xfrm>
          <a:prstGeom prst="rect">
            <a:avLst/>
          </a:prstGeom>
          <a:noFill/>
        </p:spPr>
        <p:txBody>
          <a:bodyPr wrap="square">
            <a:spAutoFit/>
          </a:bodyPr>
          <a:lstStyle/>
          <a:p>
            <a:r>
              <a:rPr lang="en-US" b="1" dirty="0"/>
              <a:t>PROV-AGENT: Unified Provenance for Tracking AI Agent Interactions in Agentic Workflows</a:t>
            </a:r>
          </a:p>
        </p:txBody>
      </p:sp>
      <p:sp>
        <p:nvSpPr>
          <p:cNvPr id="9" name="TextBox 8">
            <a:extLst>
              <a:ext uri="{FF2B5EF4-FFF2-40B4-BE49-F238E27FC236}">
                <a16:creationId xmlns:a16="http://schemas.microsoft.com/office/drawing/2014/main" id="{5304AB7F-AA51-7C07-E2DC-F2CCBAFFD685}"/>
              </a:ext>
            </a:extLst>
          </p:cNvPr>
          <p:cNvSpPr txBox="1"/>
          <p:nvPr/>
        </p:nvSpPr>
        <p:spPr>
          <a:xfrm>
            <a:off x="4765699" y="2240310"/>
            <a:ext cx="2374011" cy="646331"/>
          </a:xfrm>
          <a:prstGeom prst="rect">
            <a:avLst/>
          </a:prstGeom>
          <a:noFill/>
        </p:spPr>
        <p:txBody>
          <a:bodyPr wrap="square">
            <a:spAutoFit/>
          </a:bodyPr>
          <a:lstStyle/>
          <a:p>
            <a:r>
              <a:rPr lang="en-US" dirty="0">
                <a:solidFill>
                  <a:srgbClr val="C00000"/>
                </a:solidFill>
              </a:rPr>
              <a:t>See Renan Souza’s talk at 4:30pm today!</a:t>
            </a:r>
          </a:p>
        </p:txBody>
      </p:sp>
      <p:pic>
        <p:nvPicPr>
          <p:cNvPr id="1026" name="Picture 2">
            <a:extLst>
              <a:ext uri="{FF2B5EF4-FFF2-40B4-BE49-F238E27FC236}">
                <a16:creationId xmlns:a16="http://schemas.microsoft.com/office/drawing/2014/main" id="{D10011F3-03BB-32D1-5CDE-C7091EEE463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19174" y="2220487"/>
            <a:ext cx="3348417" cy="2556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222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8E6BD-8E40-5772-E2CD-C6CD20891C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ED99C1-254E-8522-E47C-A77B5B2400BD}"/>
              </a:ext>
            </a:extLst>
          </p:cNvPr>
          <p:cNvSpPr>
            <a:spLocks noGrp="1"/>
          </p:cNvSpPr>
          <p:nvPr>
            <p:ph type="title"/>
          </p:nvPr>
        </p:nvSpPr>
        <p:spPr/>
        <p:txBody>
          <a:bodyPr/>
          <a:lstStyle/>
          <a:p>
            <a:r>
              <a:rPr lang="en-US" dirty="0"/>
              <a:t>An Example Agentic Workflow: MDF and OLCF</a:t>
            </a:r>
            <a:endParaRPr lang="en-US" sz="1300" dirty="0"/>
          </a:p>
        </p:txBody>
      </p:sp>
      <p:sp>
        <p:nvSpPr>
          <p:cNvPr id="3" name="TextBox 2">
            <a:extLst>
              <a:ext uri="{FF2B5EF4-FFF2-40B4-BE49-F238E27FC236}">
                <a16:creationId xmlns:a16="http://schemas.microsoft.com/office/drawing/2014/main" id="{33CF4A60-AF5C-B43C-B1E9-6DD6EE7543C4}"/>
              </a:ext>
            </a:extLst>
          </p:cNvPr>
          <p:cNvSpPr txBox="1"/>
          <p:nvPr/>
        </p:nvSpPr>
        <p:spPr>
          <a:xfrm>
            <a:off x="9661210" y="65945"/>
            <a:ext cx="2492990" cy="246221"/>
          </a:xfrm>
          <a:prstGeom prst="rect">
            <a:avLst/>
          </a:prstGeom>
          <a:noFill/>
        </p:spPr>
        <p:txBody>
          <a:bodyPr wrap="none" rtlCol="0">
            <a:spAutoFit/>
          </a:bodyPr>
          <a:lstStyle/>
          <a:p>
            <a:pPr algn="r"/>
            <a:r>
              <a:rPr lang="en-US" sz="1000" dirty="0">
                <a:solidFill>
                  <a:schemeClr val="bg2">
                    <a:lumMod val="75000"/>
                  </a:schemeClr>
                </a:solidFill>
                <a:latin typeface="Courier New" panose="02070309020205020404" pitchFamily="49" charset="0"/>
                <a:cs typeface="Courier New" panose="02070309020205020404" pitchFamily="49" charset="0"/>
              </a:rPr>
              <a:t>https://</a:t>
            </a:r>
            <a:r>
              <a:rPr lang="en-US" sz="1000" dirty="0" err="1">
                <a:solidFill>
                  <a:schemeClr val="bg2">
                    <a:lumMod val="75000"/>
                  </a:schemeClr>
                </a:solidFill>
                <a:latin typeface="Courier New" panose="02070309020205020404" pitchFamily="49" charset="0"/>
                <a:cs typeface="Courier New" panose="02070309020205020404" pitchFamily="49" charset="0"/>
              </a:rPr>
              <a:t>autonomousscience.org</a:t>
            </a:r>
            <a:endParaRPr lang="en-US" sz="1000" dirty="0">
              <a:solidFill>
                <a:schemeClr val="bg2">
                  <a:lumMod val="75000"/>
                </a:schemeClr>
              </a:solidFill>
              <a:latin typeface="Courier New" panose="02070309020205020404" pitchFamily="49" charset="0"/>
              <a:cs typeface="Courier New" panose="02070309020205020404" pitchFamily="49" charset="0"/>
            </a:endParaRPr>
          </a:p>
        </p:txBody>
      </p:sp>
      <p:pic>
        <p:nvPicPr>
          <p:cNvPr id="8" name="Picture 7">
            <a:extLst>
              <a:ext uri="{FF2B5EF4-FFF2-40B4-BE49-F238E27FC236}">
                <a16:creationId xmlns:a16="http://schemas.microsoft.com/office/drawing/2014/main" id="{00CFD493-E44A-3F42-D403-75CA1C0CA73A}"/>
              </a:ext>
            </a:extLst>
          </p:cNvPr>
          <p:cNvPicPr>
            <a:picLocks noChangeAspect="1"/>
          </p:cNvPicPr>
          <p:nvPr/>
        </p:nvPicPr>
        <p:blipFill>
          <a:blip r:embed="rId2"/>
          <a:stretch>
            <a:fillRect/>
          </a:stretch>
        </p:blipFill>
        <p:spPr>
          <a:xfrm>
            <a:off x="647202" y="1084644"/>
            <a:ext cx="6523642" cy="4836493"/>
          </a:xfrm>
          <a:prstGeom prst="rect">
            <a:avLst/>
          </a:prstGeom>
        </p:spPr>
      </p:pic>
      <p:pic>
        <p:nvPicPr>
          <p:cNvPr id="9" name="Picture 8">
            <a:extLst>
              <a:ext uri="{FF2B5EF4-FFF2-40B4-BE49-F238E27FC236}">
                <a16:creationId xmlns:a16="http://schemas.microsoft.com/office/drawing/2014/main" id="{E4150D51-041A-0FBC-6B06-575E062F7A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00291" y="2205784"/>
            <a:ext cx="3853616" cy="1908457"/>
          </a:xfrm>
          <a:prstGeom prst="rect">
            <a:avLst/>
          </a:prstGeom>
        </p:spPr>
      </p:pic>
      <p:pic>
        <p:nvPicPr>
          <p:cNvPr id="12" name="Picture 11">
            <a:extLst>
              <a:ext uri="{FF2B5EF4-FFF2-40B4-BE49-F238E27FC236}">
                <a16:creationId xmlns:a16="http://schemas.microsoft.com/office/drawing/2014/main" id="{0849F7E9-32D6-C270-83B7-671E72A20B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00291" y="4277276"/>
            <a:ext cx="3853616" cy="693519"/>
          </a:xfrm>
          <a:prstGeom prst="rect">
            <a:avLst/>
          </a:prstGeom>
        </p:spPr>
      </p:pic>
    </p:spTree>
    <p:extLst>
      <p:ext uri="{BB962C8B-B14F-4D97-AF65-F5344CB8AC3E}">
        <p14:creationId xmlns:p14="http://schemas.microsoft.com/office/powerpoint/2010/main" val="407550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D2F75-4A78-120D-7FD5-A5E2B455D41B}"/>
              </a:ext>
            </a:extLst>
          </p:cNvPr>
          <p:cNvSpPr>
            <a:spLocks noGrp="1"/>
          </p:cNvSpPr>
          <p:nvPr>
            <p:ph type="title"/>
          </p:nvPr>
        </p:nvSpPr>
        <p:spPr/>
        <p:txBody>
          <a:bodyPr/>
          <a:lstStyle/>
          <a:p>
            <a:r>
              <a:rPr lang="en-US" dirty="0"/>
              <a:t>U.S. Federal Solicitations</a:t>
            </a:r>
          </a:p>
        </p:txBody>
      </p:sp>
      <p:pic>
        <p:nvPicPr>
          <p:cNvPr id="3" name="Picture 2">
            <a:extLst>
              <a:ext uri="{FF2B5EF4-FFF2-40B4-BE49-F238E27FC236}">
                <a16:creationId xmlns:a16="http://schemas.microsoft.com/office/drawing/2014/main" id="{BCDB0DEB-C466-DA3D-8A16-5C7E60351A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79418" y="1089893"/>
            <a:ext cx="4183405" cy="23726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F05D44EE-8A5A-B281-328C-47FCAAAC092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7074" y="1089893"/>
            <a:ext cx="4183404" cy="23726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9AC16269-1858-FE44-CA77-90D95FE9B72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18569" y="3964903"/>
            <a:ext cx="6961909" cy="25279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72021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93CAD-FD3F-5BF7-33A4-4858DFC7F9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9A5687-2E8E-014E-55E3-2ED075619E84}"/>
              </a:ext>
            </a:extLst>
          </p:cNvPr>
          <p:cNvSpPr>
            <a:spLocks noGrp="1"/>
          </p:cNvSpPr>
          <p:nvPr>
            <p:ph type="title"/>
          </p:nvPr>
        </p:nvSpPr>
        <p:spPr/>
        <p:txBody>
          <a:bodyPr/>
          <a:lstStyle/>
          <a:p>
            <a:r>
              <a:rPr lang="en-US" dirty="0"/>
              <a:t>Join Us at SC25</a:t>
            </a:r>
          </a:p>
        </p:txBody>
      </p:sp>
      <p:sp>
        <p:nvSpPr>
          <p:cNvPr id="6" name="TextBox 5">
            <a:extLst>
              <a:ext uri="{FF2B5EF4-FFF2-40B4-BE49-F238E27FC236}">
                <a16:creationId xmlns:a16="http://schemas.microsoft.com/office/drawing/2014/main" id="{FFDF018F-2079-D9DD-3411-AF05E32CD10C}"/>
              </a:ext>
            </a:extLst>
          </p:cNvPr>
          <p:cNvSpPr txBox="1"/>
          <p:nvPr/>
        </p:nvSpPr>
        <p:spPr>
          <a:xfrm>
            <a:off x="314692" y="1138870"/>
            <a:ext cx="8254273" cy="2477601"/>
          </a:xfrm>
          <a:prstGeom prst="rect">
            <a:avLst/>
          </a:prstGeom>
          <a:noFill/>
        </p:spPr>
        <p:txBody>
          <a:bodyPr wrap="square">
            <a:spAutoFit/>
          </a:bodyPr>
          <a:lstStyle/>
          <a:p>
            <a:r>
              <a:rPr lang="en-US" sz="1700" dirty="0">
                <a:solidFill>
                  <a:srgbClr val="28A351"/>
                </a:solidFill>
              </a:rPr>
              <a:t>BIRDS OF A FEATHER SESSIONS</a:t>
            </a:r>
          </a:p>
          <a:p>
            <a:r>
              <a:rPr lang="en-US" sz="1600" b="1" dirty="0"/>
              <a:t>WORKFLOWS COMMUNITY</a:t>
            </a:r>
            <a:br>
              <a:rPr lang="en-US" sz="1600" b="1" dirty="0"/>
            </a:br>
            <a:r>
              <a:rPr lang="en-US" sz="1600" b="1" dirty="0"/>
              <a:t>    </a:t>
            </a:r>
            <a:r>
              <a:rPr lang="en-US" sz="1600" dirty="0"/>
              <a:t>Bridging Intelligent Workflows with Quantum and HPC for Scientific Discovery</a:t>
            </a:r>
          </a:p>
          <a:p>
            <a:r>
              <a:rPr lang="en-US" sz="1600" dirty="0">
                <a:solidFill>
                  <a:schemeClr val="bg2">
                    <a:lumMod val="75000"/>
                  </a:schemeClr>
                </a:solidFill>
              </a:rPr>
              <a:t>    </a:t>
            </a:r>
            <a:r>
              <a:rPr lang="en-US" sz="1400" dirty="0">
                <a:solidFill>
                  <a:schemeClr val="bg2">
                    <a:lumMod val="75000"/>
                  </a:schemeClr>
                </a:solidFill>
              </a:rPr>
              <a:t>Tuesday - Nov 18, 2025 12:15pm—1:15pm CT (Expected)</a:t>
            </a:r>
          </a:p>
          <a:p>
            <a:r>
              <a:rPr lang="en-US" sz="1400" dirty="0">
                <a:solidFill>
                  <a:schemeClr val="bg2">
                    <a:lumMod val="75000"/>
                  </a:schemeClr>
                </a:solidFill>
              </a:rPr>
              <a:t>     </a:t>
            </a:r>
            <a:r>
              <a:rPr lang="en-US" sz="1400" dirty="0">
                <a:solidFill>
                  <a:schemeClr val="bg2">
                    <a:lumMod val="75000"/>
                  </a:schemeClr>
                </a:solidFill>
                <a:hlinkClick r:id="rId2"/>
              </a:rPr>
              <a:t>https://workflows.community/bof/sc25/</a:t>
            </a:r>
            <a:r>
              <a:rPr lang="en-US" sz="1400" dirty="0">
                <a:solidFill>
                  <a:schemeClr val="bg2">
                    <a:lumMod val="75000"/>
                  </a:schemeClr>
                </a:solidFill>
              </a:rPr>
              <a:t> </a:t>
            </a:r>
          </a:p>
          <a:p>
            <a:endParaRPr lang="en-US" sz="1400" dirty="0">
              <a:solidFill>
                <a:schemeClr val="bg2">
                  <a:lumMod val="75000"/>
                </a:schemeClr>
              </a:solidFill>
            </a:endParaRPr>
          </a:p>
          <a:p>
            <a:r>
              <a:rPr lang="en-US" sz="1600" b="1" dirty="0"/>
              <a:t>AUTONOMOUS SCIENCE NETWORK</a:t>
            </a:r>
            <a:br>
              <a:rPr lang="en-US" sz="1600" b="1" dirty="0"/>
            </a:br>
            <a:r>
              <a:rPr lang="en-US" sz="1600" dirty="0"/>
              <a:t>    Interconnected Autonomous Science Labs Empowered by HPC and Intelligent Agents</a:t>
            </a:r>
          </a:p>
          <a:p>
            <a:r>
              <a:rPr lang="en-US" sz="1400" dirty="0">
                <a:solidFill>
                  <a:schemeClr val="bg2">
                    <a:lumMod val="75000"/>
                  </a:schemeClr>
                </a:solidFill>
              </a:rPr>
              <a:t>    Wednesday - Nov 19, 2025 12:15pm—1:15pm CT (Expected)</a:t>
            </a:r>
          </a:p>
          <a:p>
            <a:endParaRPr lang="en-US" sz="1400" dirty="0">
              <a:solidFill>
                <a:schemeClr val="bg2">
                  <a:lumMod val="75000"/>
                </a:schemeClr>
              </a:solidFill>
            </a:endParaRPr>
          </a:p>
        </p:txBody>
      </p:sp>
      <p:sp>
        <p:nvSpPr>
          <p:cNvPr id="8" name="TextBox 7">
            <a:extLst>
              <a:ext uri="{FF2B5EF4-FFF2-40B4-BE49-F238E27FC236}">
                <a16:creationId xmlns:a16="http://schemas.microsoft.com/office/drawing/2014/main" id="{01E31943-ACAB-1524-D3C9-58A01800F824}"/>
              </a:ext>
            </a:extLst>
          </p:cNvPr>
          <p:cNvSpPr txBox="1"/>
          <p:nvPr/>
        </p:nvSpPr>
        <p:spPr>
          <a:xfrm>
            <a:off x="314692" y="3657513"/>
            <a:ext cx="8254272" cy="2200602"/>
          </a:xfrm>
          <a:prstGeom prst="rect">
            <a:avLst/>
          </a:prstGeom>
          <a:noFill/>
        </p:spPr>
        <p:txBody>
          <a:bodyPr wrap="square">
            <a:spAutoFit/>
          </a:bodyPr>
          <a:lstStyle/>
          <a:p>
            <a:r>
              <a:rPr lang="en-US" sz="1700" dirty="0">
                <a:solidFill>
                  <a:srgbClr val="28A351"/>
                </a:solidFill>
              </a:rPr>
              <a:t>RESEARCH PAPERS</a:t>
            </a:r>
          </a:p>
          <a:p>
            <a:r>
              <a:rPr lang="en-US" sz="1200" b="1" dirty="0"/>
              <a:t>    XLOOP 2025</a:t>
            </a:r>
          </a:p>
          <a:p>
            <a:r>
              <a:rPr lang="en-US" sz="1200" dirty="0"/>
              <a:t>    AI Agents for Enabling Autonomous Experiments at ORNL's HPC and Manufacturing User Facilities</a:t>
            </a:r>
          </a:p>
          <a:p>
            <a:r>
              <a:rPr lang="en-US" sz="1200" dirty="0">
                <a:solidFill>
                  <a:schemeClr val="bg2">
                    <a:lumMod val="75000"/>
                  </a:schemeClr>
                </a:solidFill>
              </a:rPr>
              <a:t>    Rosendo, et al.</a:t>
            </a:r>
          </a:p>
          <a:p>
            <a:endParaRPr lang="en-US" sz="1200" dirty="0">
              <a:solidFill>
                <a:schemeClr val="bg2">
                  <a:lumMod val="75000"/>
                </a:schemeClr>
              </a:solidFill>
            </a:endParaRPr>
          </a:p>
          <a:p>
            <a:r>
              <a:rPr lang="en-US" sz="1200" b="1" dirty="0"/>
              <a:t>    WORKS 2025</a:t>
            </a:r>
          </a:p>
          <a:p>
            <a:r>
              <a:rPr lang="en-US" sz="1200" dirty="0"/>
              <a:t>    The (R)evolution of Scientific Workflows in the Agentic AI Era: Towards Autonomous Science</a:t>
            </a:r>
          </a:p>
          <a:p>
            <a:r>
              <a:rPr lang="en-US" sz="1200" dirty="0">
                <a:solidFill>
                  <a:schemeClr val="bg2">
                    <a:lumMod val="75000"/>
                  </a:schemeClr>
                </a:solidFill>
              </a:rPr>
              <a:t>    Shin, et al.</a:t>
            </a:r>
          </a:p>
          <a:p>
            <a:endParaRPr lang="en-US" sz="1200" dirty="0">
              <a:solidFill>
                <a:schemeClr val="bg2">
                  <a:lumMod val="75000"/>
                </a:schemeClr>
              </a:solidFill>
            </a:endParaRPr>
          </a:p>
          <a:p>
            <a:r>
              <a:rPr lang="en-US" sz="1200" dirty="0"/>
              <a:t>    LLM Agents for Interactive Workflow Provenance: Reference Architecture and Evaluation Methodology</a:t>
            </a:r>
          </a:p>
          <a:p>
            <a:r>
              <a:rPr lang="en-US" sz="1200" dirty="0">
                <a:solidFill>
                  <a:schemeClr val="bg2">
                    <a:lumMod val="75000"/>
                  </a:schemeClr>
                </a:solidFill>
              </a:rPr>
              <a:t>    Souza, et al.</a:t>
            </a:r>
            <a:endParaRPr lang="en-US" sz="1200" dirty="0"/>
          </a:p>
        </p:txBody>
      </p:sp>
      <p:sp>
        <p:nvSpPr>
          <p:cNvPr id="3" name="TextBox 2">
            <a:extLst>
              <a:ext uri="{FF2B5EF4-FFF2-40B4-BE49-F238E27FC236}">
                <a16:creationId xmlns:a16="http://schemas.microsoft.com/office/drawing/2014/main" id="{D536E042-1D33-B5EB-3BC3-6CADF27CD38B}"/>
              </a:ext>
            </a:extLst>
          </p:cNvPr>
          <p:cNvSpPr txBox="1"/>
          <p:nvPr/>
        </p:nvSpPr>
        <p:spPr>
          <a:xfrm>
            <a:off x="9661210" y="65945"/>
            <a:ext cx="2492990" cy="246221"/>
          </a:xfrm>
          <a:prstGeom prst="rect">
            <a:avLst/>
          </a:prstGeom>
          <a:noFill/>
        </p:spPr>
        <p:txBody>
          <a:bodyPr wrap="none" rtlCol="0">
            <a:spAutoFit/>
          </a:bodyPr>
          <a:lstStyle/>
          <a:p>
            <a:pPr algn="r"/>
            <a:r>
              <a:rPr lang="en-US" sz="1000" dirty="0">
                <a:solidFill>
                  <a:schemeClr val="bg2">
                    <a:lumMod val="75000"/>
                  </a:schemeClr>
                </a:solidFill>
                <a:latin typeface="Courier New" panose="02070309020205020404" pitchFamily="49" charset="0"/>
                <a:cs typeface="Courier New" panose="02070309020205020404" pitchFamily="49" charset="0"/>
              </a:rPr>
              <a:t>https://</a:t>
            </a:r>
            <a:r>
              <a:rPr lang="en-US" sz="1000" dirty="0" err="1">
                <a:solidFill>
                  <a:schemeClr val="bg2">
                    <a:lumMod val="75000"/>
                  </a:schemeClr>
                </a:solidFill>
                <a:latin typeface="Courier New" panose="02070309020205020404" pitchFamily="49" charset="0"/>
                <a:cs typeface="Courier New" panose="02070309020205020404" pitchFamily="49" charset="0"/>
              </a:rPr>
              <a:t>autonomousscience.org</a:t>
            </a:r>
            <a:endParaRPr lang="en-US" sz="1000" dirty="0">
              <a:solidFill>
                <a:schemeClr val="bg2">
                  <a:lumMod val="75000"/>
                </a:schemeClr>
              </a:solidFill>
              <a:latin typeface="Courier New" panose="02070309020205020404" pitchFamily="49" charset="0"/>
              <a:cs typeface="Courier New" panose="02070309020205020404" pitchFamily="49" charset="0"/>
            </a:endParaRPr>
          </a:p>
        </p:txBody>
      </p:sp>
      <p:pic>
        <p:nvPicPr>
          <p:cNvPr id="13" name="Picture 12" descr="A picture containing text, sign&#10;&#10;AI-generated content may be incorrect.">
            <a:extLst>
              <a:ext uri="{FF2B5EF4-FFF2-40B4-BE49-F238E27FC236}">
                <a16:creationId xmlns:a16="http://schemas.microsoft.com/office/drawing/2014/main" id="{3CE5113B-68CC-C306-FAAE-4692CB9566C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20349" y="2694526"/>
            <a:ext cx="1945575" cy="519527"/>
          </a:xfrm>
          <a:prstGeom prst="rect">
            <a:avLst/>
          </a:prstGeom>
        </p:spPr>
      </p:pic>
      <p:pic>
        <p:nvPicPr>
          <p:cNvPr id="1026" name="Picture 2" descr="FONDA x Workflows Community Initiative - FONDA – Foundations of Workflows  for Large-Scale Scientific Data Analysis">
            <a:extLst>
              <a:ext uri="{FF2B5EF4-FFF2-40B4-BE49-F238E27FC236}">
                <a16:creationId xmlns:a16="http://schemas.microsoft.com/office/drawing/2014/main" id="{1C9AABD8-1F53-5238-A936-AB93BA7C6AB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320348" y="1578704"/>
            <a:ext cx="1945575" cy="377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248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Diagram&#10;&#10;AI-generated content may be incorrect.">
            <a:extLst>
              <a:ext uri="{FF2B5EF4-FFF2-40B4-BE49-F238E27FC236}">
                <a16:creationId xmlns:a16="http://schemas.microsoft.com/office/drawing/2014/main" id="{25BC57A5-A0BC-BB55-4063-06D9A5008102}"/>
              </a:ext>
            </a:extLst>
          </p:cNvPr>
          <p:cNvPicPr>
            <a:picLocks noChangeAspect="1"/>
          </p:cNvPicPr>
          <p:nvPr/>
        </p:nvPicPr>
        <p:blipFill>
          <a:blip r:embed="rId2" cstate="screen">
            <a:alphaModFix amt="42000"/>
            <a:extLst>
              <a:ext uri="{28A0092B-C50C-407E-A947-70E740481C1C}">
                <a14:useLocalDpi xmlns:a14="http://schemas.microsoft.com/office/drawing/2010/main"/>
              </a:ext>
            </a:extLst>
          </a:blip>
          <a:srcRect/>
          <a:stretch>
            <a:fillRect/>
          </a:stretch>
        </p:blipFill>
        <p:spPr>
          <a:xfrm>
            <a:off x="4997819" y="2110795"/>
            <a:ext cx="2186419" cy="2193503"/>
          </a:xfrm>
          <a:custGeom>
            <a:avLst/>
            <a:gdLst>
              <a:gd name="connsiteX0" fmla="*/ 1096752 w 2186419"/>
              <a:gd name="connsiteY0" fmla="*/ 0 h 2193503"/>
              <a:gd name="connsiteX1" fmla="*/ 2171222 w 2186419"/>
              <a:gd name="connsiteY1" fmla="*/ 875718 h 2193503"/>
              <a:gd name="connsiteX2" fmla="*/ 2186419 w 2186419"/>
              <a:gd name="connsiteY2" fmla="*/ 975294 h 2193503"/>
              <a:gd name="connsiteX3" fmla="*/ 2186419 w 2186419"/>
              <a:gd name="connsiteY3" fmla="*/ 1218210 h 2193503"/>
              <a:gd name="connsiteX4" fmla="*/ 2171222 w 2186419"/>
              <a:gd name="connsiteY4" fmla="*/ 1317786 h 2193503"/>
              <a:gd name="connsiteX5" fmla="*/ 1208888 w 2186419"/>
              <a:gd name="connsiteY5" fmla="*/ 2187842 h 2193503"/>
              <a:gd name="connsiteX6" fmla="*/ 1096771 w 2186419"/>
              <a:gd name="connsiteY6" fmla="*/ 2193503 h 2193503"/>
              <a:gd name="connsiteX7" fmla="*/ 1096733 w 2186419"/>
              <a:gd name="connsiteY7" fmla="*/ 2193503 h 2193503"/>
              <a:gd name="connsiteX8" fmla="*/ 984616 w 2186419"/>
              <a:gd name="connsiteY8" fmla="*/ 2187842 h 2193503"/>
              <a:gd name="connsiteX9" fmla="*/ 0 w 2186419"/>
              <a:gd name="connsiteY9" fmla="*/ 1096752 h 2193503"/>
              <a:gd name="connsiteX10" fmla="*/ 1096752 w 2186419"/>
              <a:gd name="connsiteY10" fmla="*/ 0 h 219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6419" h="2193503">
                <a:moveTo>
                  <a:pt x="1096752" y="0"/>
                </a:moveTo>
                <a:cubicBezTo>
                  <a:pt x="1626756" y="0"/>
                  <a:pt x="2068954" y="375947"/>
                  <a:pt x="2171222" y="875718"/>
                </a:cubicBezTo>
                <a:lnTo>
                  <a:pt x="2186419" y="975294"/>
                </a:lnTo>
                <a:lnTo>
                  <a:pt x="2186419" y="1218210"/>
                </a:lnTo>
                <a:lnTo>
                  <a:pt x="2171222" y="1317786"/>
                </a:lnTo>
                <a:cubicBezTo>
                  <a:pt x="2076259" y="1781859"/>
                  <a:pt x="1688193" y="2139166"/>
                  <a:pt x="1208888" y="2187842"/>
                </a:cubicBezTo>
                <a:lnTo>
                  <a:pt x="1096771" y="2193503"/>
                </a:lnTo>
                <a:lnTo>
                  <a:pt x="1096733" y="2193503"/>
                </a:lnTo>
                <a:lnTo>
                  <a:pt x="984616" y="2187842"/>
                </a:lnTo>
                <a:cubicBezTo>
                  <a:pt x="431572" y="2131677"/>
                  <a:pt x="0" y="1664614"/>
                  <a:pt x="0" y="1096752"/>
                </a:cubicBezTo>
                <a:cubicBezTo>
                  <a:pt x="0" y="491033"/>
                  <a:pt x="491033" y="0"/>
                  <a:pt x="1096752" y="0"/>
                </a:cubicBezTo>
                <a:close/>
              </a:path>
            </a:pathLst>
          </a:custGeom>
        </p:spPr>
      </p:pic>
      <p:sp>
        <p:nvSpPr>
          <p:cNvPr id="4" name="TextBox 3">
            <a:extLst>
              <a:ext uri="{FF2B5EF4-FFF2-40B4-BE49-F238E27FC236}">
                <a16:creationId xmlns:a16="http://schemas.microsoft.com/office/drawing/2014/main" id="{81BACAD1-F739-C029-D8EF-D0C6CF606864}"/>
              </a:ext>
            </a:extLst>
          </p:cNvPr>
          <p:cNvSpPr txBox="1"/>
          <p:nvPr/>
        </p:nvSpPr>
        <p:spPr>
          <a:xfrm>
            <a:off x="5220601" y="2899634"/>
            <a:ext cx="1750799" cy="646331"/>
          </a:xfrm>
          <a:prstGeom prst="rect">
            <a:avLst/>
          </a:prstGeom>
          <a:noFill/>
        </p:spPr>
        <p:txBody>
          <a:bodyPr wrap="none" rtlCol="0">
            <a:spAutoFit/>
          </a:bodyPr>
          <a:lstStyle/>
          <a:p>
            <a:pPr algn="ctr"/>
            <a:r>
              <a:rPr lang="en-US" dirty="0">
                <a:solidFill>
                  <a:schemeClr val="bg2">
                    <a:lumMod val="25000"/>
                  </a:schemeClr>
                </a:solidFill>
              </a:rPr>
              <a:t>AUTONOMOUS</a:t>
            </a:r>
          </a:p>
          <a:p>
            <a:pPr algn="ctr"/>
            <a:r>
              <a:rPr lang="en-US" dirty="0">
                <a:solidFill>
                  <a:schemeClr val="bg2">
                    <a:lumMod val="25000"/>
                  </a:schemeClr>
                </a:solidFill>
              </a:rPr>
              <a:t>SCIENCE</a:t>
            </a:r>
          </a:p>
        </p:txBody>
      </p:sp>
      <p:sp>
        <p:nvSpPr>
          <p:cNvPr id="5" name="Arc 4">
            <a:extLst>
              <a:ext uri="{FF2B5EF4-FFF2-40B4-BE49-F238E27FC236}">
                <a16:creationId xmlns:a16="http://schemas.microsoft.com/office/drawing/2014/main" id="{2685042D-FAD9-426A-C0CA-B8C91DCE3CA8}"/>
              </a:ext>
            </a:extLst>
          </p:cNvPr>
          <p:cNvSpPr/>
          <p:nvPr/>
        </p:nvSpPr>
        <p:spPr>
          <a:xfrm>
            <a:off x="4997822" y="2097661"/>
            <a:ext cx="2196353" cy="2196353"/>
          </a:xfrm>
          <a:prstGeom prst="arc">
            <a:avLst>
              <a:gd name="adj1" fmla="val 204581"/>
              <a:gd name="adj2" fmla="val 6616204"/>
            </a:avLst>
          </a:prstGeom>
          <a:ln w="28575">
            <a:solidFill>
              <a:srgbClr val="B835C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c 5">
            <a:extLst>
              <a:ext uri="{FF2B5EF4-FFF2-40B4-BE49-F238E27FC236}">
                <a16:creationId xmlns:a16="http://schemas.microsoft.com/office/drawing/2014/main" id="{3127D872-8794-1CF1-C9A4-91BFA3607001}"/>
              </a:ext>
            </a:extLst>
          </p:cNvPr>
          <p:cNvSpPr/>
          <p:nvPr/>
        </p:nvSpPr>
        <p:spPr>
          <a:xfrm>
            <a:off x="4997821" y="2097660"/>
            <a:ext cx="2196353" cy="2196353"/>
          </a:xfrm>
          <a:prstGeom prst="arc">
            <a:avLst>
              <a:gd name="adj1" fmla="val 13941946"/>
              <a:gd name="adj2" fmla="val 21097178"/>
            </a:avLst>
          </a:prstGeom>
          <a:ln w="28575">
            <a:solidFill>
              <a:srgbClr val="B835C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a:extLst>
              <a:ext uri="{FF2B5EF4-FFF2-40B4-BE49-F238E27FC236}">
                <a16:creationId xmlns:a16="http://schemas.microsoft.com/office/drawing/2014/main" id="{7583DCA2-3DA3-30AB-F577-EC47E4F0E88E}"/>
              </a:ext>
            </a:extLst>
          </p:cNvPr>
          <p:cNvSpPr/>
          <p:nvPr/>
        </p:nvSpPr>
        <p:spPr>
          <a:xfrm>
            <a:off x="4997820" y="2097660"/>
            <a:ext cx="2196353" cy="2196353"/>
          </a:xfrm>
          <a:prstGeom prst="arc">
            <a:avLst>
              <a:gd name="adj1" fmla="val 7368159"/>
              <a:gd name="adj2" fmla="val 13395324"/>
            </a:avLst>
          </a:prstGeom>
          <a:ln w="28575">
            <a:solidFill>
              <a:srgbClr val="B835C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A00BB34A-9284-F25D-913D-9EA9070E3937}"/>
              </a:ext>
            </a:extLst>
          </p:cNvPr>
          <p:cNvCxnSpPr>
            <a:cxnSpLocks/>
          </p:cNvCxnSpPr>
          <p:nvPr/>
        </p:nvCxnSpPr>
        <p:spPr>
          <a:xfrm>
            <a:off x="6697796" y="4124094"/>
            <a:ext cx="2415333" cy="0"/>
          </a:xfrm>
          <a:prstGeom prst="line">
            <a:avLst/>
          </a:prstGeom>
          <a:ln w="28575" cap="rnd">
            <a:solidFill>
              <a:srgbClr val="B835CE"/>
            </a:solidFill>
            <a:round/>
          </a:ln>
        </p:spPr>
        <p:style>
          <a:lnRef idx="1">
            <a:schemeClr val="accent1"/>
          </a:lnRef>
          <a:fillRef idx="0">
            <a:schemeClr val="accent1"/>
          </a:fillRef>
          <a:effectRef idx="0">
            <a:schemeClr val="accent1"/>
          </a:effectRef>
          <a:fontRef idx="minor">
            <a:schemeClr val="tx1"/>
          </a:fontRef>
        </p:style>
      </p:cxnSp>
      <p:cxnSp>
        <p:nvCxnSpPr>
          <p:cNvPr id="26631" name="Straight Connector 26630">
            <a:extLst>
              <a:ext uri="{FF2B5EF4-FFF2-40B4-BE49-F238E27FC236}">
                <a16:creationId xmlns:a16="http://schemas.microsoft.com/office/drawing/2014/main" id="{F57A3069-AF2C-AC14-95B8-DC1C775A2033}"/>
              </a:ext>
            </a:extLst>
          </p:cNvPr>
          <p:cNvCxnSpPr>
            <a:cxnSpLocks/>
          </p:cNvCxnSpPr>
          <p:nvPr/>
        </p:nvCxnSpPr>
        <p:spPr>
          <a:xfrm>
            <a:off x="2490348" y="2661916"/>
            <a:ext cx="1645812" cy="0"/>
          </a:xfrm>
          <a:prstGeom prst="line">
            <a:avLst/>
          </a:prstGeom>
          <a:ln w="28575" cap="rnd">
            <a:solidFill>
              <a:srgbClr val="B835CE"/>
            </a:solidFill>
            <a:round/>
          </a:ln>
        </p:spPr>
        <p:style>
          <a:lnRef idx="1">
            <a:schemeClr val="accent1"/>
          </a:lnRef>
          <a:fillRef idx="0">
            <a:schemeClr val="accent1"/>
          </a:fillRef>
          <a:effectRef idx="0">
            <a:schemeClr val="accent1"/>
          </a:effectRef>
          <a:fontRef idx="minor">
            <a:schemeClr val="tx1"/>
          </a:fontRef>
        </p:style>
      </p:cxnSp>
      <p:cxnSp>
        <p:nvCxnSpPr>
          <p:cNvPr id="26633" name="Straight Connector 26632">
            <a:extLst>
              <a:ext uri="{FF2B5EF4-FFF2-40B4-BE49-F238E27FC236}">
                <a16:creationId xmlns:a16="http://schemas.microsoft.com/office/drawing/2014/main" id="{00F5C41B-E7F7-2F65-1B53-95434A69C69C}"/>
              </a:ext>
            </a:extLst>
          </p:cNvPr>
          <p:cNvCxnSpPr>
            <a:cxnSpLocks/>
          </p:cNvCxnSpPr>
          <p:nvPr/>
        </p:nvCxnSpPr>
        <p:spPr>
          <a:xfrm>
            <a:off x="4140118" y="2661916"/>
            <a:ext cx="897572" cy="238103"/>
          </a:xfrm>
          <a:prstGeom prst="line">
            <a:avLst/>
          </a:prstGeom>
          <a:ln w="28575" cap="rnd">
            <a:solidFill>
              <a:srgbClr val="B835CE"/>
            </a:solidFill>
            <a:round/>
          </a:ln>
        </p:spPr>
        <p:style>
          <a:lnRef idx="1">
            <a:schemeClr val="accent1"/>
          </a:lnRef>
          <a:fillRef idx="0">
            <a:schemeClr val="accent1"/>
          </a:fillRef>
          <a:effectRef idx="0">
            <a:schemeClr val="accent1"/>
          </a:effectRef>
          <a:fontRef idx="minor">
            <a:schemeClr val="tx1"/>
          </a:fontRef>
        </p:style>
      </p:cxnSp>
      <p:cxnSp>
        <p:nvCxnSpPr>
          <p:cNvPr id="26646" name="Straight Connector 26645">
            <a:extLst>
              <a:ext uri="{FF2B5EF4-FFF2-40B4-BE49-F238E27FC236}">
                <a16:creationId xmlns:a16="http://schemas.microsoft.com/office/drawing/2014/main" id="{06C11840-AAAA-0915-EE5E-B613F6FB20C5}"/>
              </a:ext>
            </a:extLst>
          </p:cNvPr>
          <p:cNvCxnSpPr>
            <a:cxnSpLocks/>
          </p:cNvCxnSpPr>
          <p:nvPr/>
        </p:nvCxnSpPr>
        <p:spPr>
          <a:xfrm>
            <a:off x="7041458" y="2624671"/>
            <a:ext cx="2500855" cy="0"/>
          </a:xfrm>
          <a:prstGeom prst="line">
            <a:avLst/>
          </a:prstGeom>
          <a:ln w="28575" cap="rnd">
            <a:solidFill>
              <a:srgbClr val="B835CE"/>
            </a:solidFill>
            <a:round/>
          </a:ln>
        </p:spPr>
        <p:style>
          <a:lnRef idx="1">
            <a:schemeClr val="accent1"/>
          </a:lnRef>
          <a:fillRef idx="0">
            <a:schemeClr val="accent1"/>
          </a:fillRef>
          <a:effectRef idx="0">
            <a:schemeClr val="accent1"/>
          </a:effectRef>
          <a:fontRef idx="minor">
            <a:schemeClr val="tx1"/>
          </a:fontRef>
        </p:style>
      </p:cxnSp>
      <p:sp>
        <p:nvSpPr>
          <p:cNvPr id="26647" name="TextBox 26646">
            <a:extLst>
              <a:ext uri="{FF2B5EF4-FFF2-40B4-BE49-F238E27FC236}">
                <a16:creationId xmlns:a16="http://schemas.microsoft.com/office/drawing/2014/main" id="{F6B7E8F4-10EB-289B-1C32-75CC990539E8}"/>
              </a:ext>
            </a:extLst>
          </p:cNvPr>
          <p:cNvSpPr txBox="1"/>
          <p:nvPr/>
        </p:nvSpPr>
        <p:spPr>
          <a:xfrm>
            <a:off x="8096114" y="2598102"/>
            <a:ext cx="1571616" cy="553998"/>
          </a:xfrm>
          <a:prstGeom prst="rect">
            <a:avLst/>
          </a:prstGeom>
          <a:noFill/>
        </p:spPr>
        <p:txBody>
          <a:bodyPr wrap="square" rtlCol="0">
            <a:spAutoFit/>
          </a:bodyPr>
          <a:lstStyle/>
          <a:p>
            <a:pPr algn="r"/>
            <a:r>
              <a:rPr lang="en-US" sz="1500" dirty="0">
                <a:solidFill>
                  <a:srgbClr val="7030A0"/>
                </a:solidFill>
                <a:latin typeface="Roboto" panose="02000000000000000000" pitchFamily="2" charset="0"/>
                <a:ea typeface="Roboto" panose="02000000000000000000" pitchFamily="2" charset="0"/>
                <a:cs typeface="Calibri" panose="020F0502020204030204" pitchFamily="34" charset="0"/>
              </a:rPr>
              <a:t>HIGH-SPEED NETWORKS</a:t>
            </a:r>
          </a:p>
        </p:txBody>
      </p:sp>
      <p:sp>
        <p:nvSpPr>
          <p:cNvPr id="2" name="TextBox 1">
            <a:extLst>
              <a:ext uri="{FF2B5EF4-FFF2-40B4-BE49-F238E27FC236}">
                <a16:creationId xmlns:a16="http://schemas.microsoft.com/office/drawing/2014/main" id="{5A281E30-9819-BA8A-3CD3-6FF08DBC14D8}"/>
              </a:ext>
            </a:extLst>
          </p:cNvPr>
          <p:cNvSpPr txBox="1"/>
          <p:nvPr/>
        </p:nvSpPr>
        <p:spPr>
          <a:xfrm>
            <a:off x="2381885" y="2631887"/>
            <a:ext cx="1744787" cy="553998"/>
          </a:xfrm>
          <a:prstGeom prst="rect">
            <a:avLst/>
          </a:prstGeom>
          <a:noFill/>
        </p:spPr>
        <p:txBody>
          <a:bodyPr wrap="square" rtlCol="0">
            <a:spAutoFit/>
          </a:bodyPr>
          <a:lstStyle/>
          <a:p>
            <a:r>
              <a:rPr lang="en-US" sz="1500" dirty="0">
                <a:solidFill>
                  <a:srgbClr val="B835CE"/>
                </a:solidFill>
                <a:latin typeface="Roboto" panose="02000000000000000000" pitchFamily="2" charset="0"/>
                <a:ea typeface="Roboto" panose="02000000000000000000" pitchFamily="2" charset="0"/>
                <a:cs typeface="Calibri" panose="020F0502020204030204" pitchFamily="34" charset="0"/>
              </a:rPr>
              <a:t>HPC, CLOUD, EDGE, QUANTUM</a:t>
            </a:r>
          </a:p>
        </p:txBody>
      </p:sp>
      <p:sp>
        <p:nvSpPr>
          <p:cNvPr id="3" name="TextBox 2">
            <a:extLst>
              <a:ext uri="{FF2B5EF4-FFF2-40B4-BE49-F238E27FC236}">
                <a16:creationId xmlns:a16="http://schemas.microsoft.com/office/drawing/2014/main" id="{D6D3B8DB-637D-2A52-3021-B54A630F66B7}"/>
              </a:ext>
            </a:extLst>
          </p:cNvPr>
          <p:cNvSpPr txBox="1"/>
          <p:nvPr/>
        </p:nvSpPr>
        <p:spPr>
          <a:xfrm>
            <a:off x="7666503" y="4114375"/>
            <a:ext cx="1560991" cy="553998"/>
          </a:xfrm>
          <a:prstGeom prst="rect">
            <a:avLst/>
          </a:prstGeom>
          <a:noFill/>
        </p:spPr>
        <p:txBody>
          <a:bodyPr wrap="square" rtlCol="0">
            <a:spAutoFit/>
          </a:bodyPr>
          <a:lstStyle/>
          <a:p>
            <a:pPr algn="r"/>
            <a:r>
              <a:rPr lang="en-US" sz="1500" dirty="0">
                <a:solidFill>
                  <a:srgbClr val="7030A0"/>
                </a:solidFill>
                <a:latin typeface="Roboto" panose="02000000000000000000" pitchFamily="2" charset="0"/>
                <a:ea typeface="Roboto" panose="02000000000000000000" pitchFamily="2" charset="0"/>
                <a:cs typeface="Calibri" panose="020F0502020204030204" pitchFamily="34" charset="0"/>
              </a:rPr>
              <a:t>INSTRUMENTS, TESTBEDS</a:t>
            </a:r>
          </a:p>
        </p:txBody>
      </p:sp>
    </p:spTree>
    <p:extLst>
      <p:ext uri="{BB962C8B-B14F-4D97-AF65-F5344CB8AC3E}">
        <p14:creationId xmlns:p14="http://schemas.microsoft.com/office/powerpoint/2010/main" val="3453095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6764A-7517-56CE-80B2-9F30CEDC7D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83FDA5-E08E-9A53-296B-99E4E23C6D89}"/>
              </a:ext>
            </a:extLst>
          </p:cNvPr>
          <p:cNvSpPr>
            <a:spLocks noGrp="1"/>
          </p:cNvSpPr>
          <p:nvPr>
            <p:ph type="title"/>
          </p:nvPr>
        </p:nvSpPr>
        <p:spPr/>
        <p:txBody>
          <a:bodyPr/>
          <a:lstStyle/>
          <a:p>
            <a:r>
              <a:rPr lang="en-US" dirty="0"/>
              <a:t>Motivation</a:t>
            </a:r>
            <a:endParaRPr lang="en-US" sz="1300" dirty="0"/>
          </a:p>
        </p:txBody>
      </p:sp>
      <p:sp>
        <p:nvSpPr>
          <p:cNvPr id="3" name="TextBox 2">
            <a:extLst>
              <a:ext uri="{FF2B5EF4-FFF2-40B4-BE49-F238E27FC236}">
                <a16:creationId xmlns:a16="http://schemas.microsoft.com/office/drawing/2014/main" id="{F14CAADD-7764-FAC9-57BA-BE54C1334923}"/>
              </a:ext>
            </a:extLst>
          </p:cNvPr>
          <p:cNvSpPr txBox="1"/>
          <p:nvPr/>
        </p:nvSpPr>
        <p:spPr>
          <a:xfrm>
            <a:off x="9661210" y="65945"/>
            <a:ext cx="2492990" cy="246221"/>
          </a:xfrm>
          <a:prstGeom prst="rect">
            <a:avLst/>
          </a:prstGeom>
          <a:noFill/>
        </p:spPr>
        <p:txBody>
          <a:bodyPr wrap="none" rtlCol="0">
            <a:spAutoFit/>
          </a:bodyPr>
          <a:lstStyle/>
          <a:p>
            <a:pPr algn="r"/>
            <a:r>
              <a:rPr lang="en-US" sz="1000" dirty="0">
                <a:solidFill>
                  <a:schemeClr val="bg2">
                    <a:lumMod val="75000"/>
                  </a:schemeClr>
                </a:solidFill>
                <a:latin typeface="Courier New" panose="02070309020205020404" pitchFamily="49" charset="0"/>
                <a:cs typeface="Courier New" panose="02070309020205020404" pitchFamily="49" charset="0"/>
              </a:rPr>
              <a:t>https://</a:t>
            </a:r>
            <a:r>
              <a:rPr lang="en-US" sz="1000" dirty="0" err="1">
                <a:solidFill>
                  <a:schemeClr val="bg2">
                    <a:lumMod val="75000"/>
                  </a:schemeClr>
                </a:solidFill>
                <a:latin typeface="Courier New" panose="02070309020205020404" pitchFamily="49" charset="0"/>
                <a:cs typeface="Courier New" panose="02070309020205020404" pitchFamily="49" charset="0"/>
              </a:rPr>
              <a:t>autonomousscience.org</a:t>
            </a:r>
            <a:endParaRPr lang="en-US" sz="1000" dirty="0">
              <a:solidFill>
                <a:schemeClr val="bg2">
                  <a:lumMod val="75000"/>
                </a:schemeClr>
              </a:solidFill>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92E1CA6B-19F1-131A-5BBB-B3A2CB77F382}"/>
              </a:ext>
            </a:extLst>
          </p:cNvPr>
          <p:cNvSpPr txBox="1"/>
          <p:nvPr/>
        </p:nvSpPr>
        <p:spPr>
          <a:xfrm>
            <a:off x="314691" y="1100764"/>
            <a:ext cx="6962723" cy="2600712"/>
          </a:xfrm>
          <a:prstGeom prst="rect">
            <a:avLst/>
          </a:prstGeom>
          <a:noFill/>
        </p:spPr>
        <p:txBody>
          <a:bodyPr wrap="square">
            <a:spAutoFit/>
          </a:bodyPr>
          <a:lstStyle/>
          <a:p>
            <a:r>
              <a:rPr lang="en-US" sz="2300" dirty="0">
                <a:solidFill>
                  <a:srgbClr val="28A351"/>
                </a:solidFill>
              </a:rPr>
              <a:t>Current Autonomous Labs</a:t>
            </a:r>
          </a:p>
          <a:p>
            <a:r>
              <a:rPr lang="en-US" sz="2000" dirty="0"/>
              <a:t>    Isolated Islands</a:t>
            </a:r>
          </a:p>
          <a:p>
            <a:r>
              <a:rPr lang="en-US" sz="2000" dirty="0"/>
              <a:t>    Lack of cross-institutional collaboration &amp; interoperability</a:t>
            </a:r>
          </a:p>
          <a:p>
            <a:endParaRPr lang="en-US" sz="2000" dirty="0"/>
          </a:p>
          <a:p>
            <a:r>
              <a:rPr lang="en-US" sz="2000" dirty="0"/>
              <a:t>    Bottlenecks:</a:t>
            </a:r>
          </a:p>
          <a:p>
            <a:r>
              <a:rPr lang="en-US" sz="2000" dirty="0"/>
              <a:t>         – Human cognitive limitations</a:t>
            </a:r>
          </a:p>
          <a:p>
            <a:r>
              <a:rPr lang="en-US" sz="2000" dirty="0"/>
              <a:t>         – Slow decision-making cycles</a:t>
            </a:r>
          </a:p>
          <a:p>
            <a:r>
              <a:rPr lang="en-US" sz="2000" dirty="0"/>
              <a:t>         – Heterogeneous instruments &amp; data</a:t>
            </a:r>
          </a:p>
        </p:txBody>
      </p:sp>
      <p:sp>
        <p:nvSpPr>
          <p:cNvPr id="5" name="TextBox 4">
            <a:extLst>
              <a:ext uri="{FF2B5EF4-FFF2-40B4-BE49-F238E27FC236}">
                <a16:creationId xmlns:a16="http://schemas.microsoft.com/office/drawing/2014/main" id="{AA708AFB-67D2-D6DF-AFE4-EB870AAFBCFD}"/>
              </a:ext>
            </a:extLst>
          </p:cNvPr>
          <p:cNvSpPr txBox="1"/>
          <p:nvPr/>
        </p:nvSpPr>
        <p:spPr>
          <a:xfrm>
            <a:off x="314691" y="4266414"/>
            <a:ext cx="4524008" cy="707886"/>
          </a:xfrm>
          <a:prstGeom prst="rect">
            <a:avLst/>
          </a:prstGeom>
          <a:noFill/>
        </p:spPr>
        <p:txBody>
          <a:bodyPr wrap="square">
            <a:spAutoFit/>
          </a:bodyPr>
          <a:lstStyle/>
          <a:p>
            <a:r>
              <a:rPr lang="en-US" sz="2000" dirty="0">
                <a:solidFill>
                  <a:schemeClr val="bg2">
                    <a:lumMod val="25000"/>
                  </a:schemeClr>
                </a:solidFill>
              </a:rPr>
              <a:t>Result: </a:t>
            </a:r>
            <a:r>
              <a:rPr lang="en-US" sz="2000" dirty="0">
                <a:solidFill>
                  <a:srgbClr val="C00000"/>
                </a:solidFill>
              </a:rPr>
              <a:t>Slowed progress toward addressing urgent global challenges</a:t>
            </a:r>
          </a:p>
        </p:txBody>
      </p:sp>
      <p:pic>
        <p:nvPicPr>
          <p:cNvPr id="7" name="Picture 6">
            <a:extLst>
              <a:ext uri="{FF2B5EF4-FFF2-40B4-BE49-F238E27FC236}">
                <a16:creationId xmlns:a16="http://schemas.microsoft.com/office/drawing/2014/main" id="{31D2293B-935F-8CB8-430F-B51B320668EC}"/>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7194287" y="1251522"/>
            <a:ext cx="4889395" cy="4195384"/>
          </a:xfrm>
          <a:prstGeom prst="rect">
            <a:avLst/>
          </a:prstGeom>
        </p:spPr>
      </p:pic>
    </p:spTree>
    <p:extLst>
      <p:ext uri="{BB962C8B-B14F-4D97-AF65-F5344CB8AC3E}">
        <p14:creationId xmlns:p14="http://schemas.microsoft.com/office/powerpoint/2010/main" val="141269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7FB17-8F8D-9BCA-8369-88D60CFA4D94}"/>
            </a:ext>
          </a:extLst>
        </p:cNvPr>
        <p:cNvGrpSpPr/>
        <p:nvPr/>
      </p:nvGrpSpPr>
      <p:grpSpPr>
        <a:xfrm>
          <a:off x="0" y="0"/>
          <a:ext cx="0" cy="0"/>
          <a:chOff x="0" y="0"/>
          <a:chExt cx="0" cy="0"/>
        </a:xfrm>
      </p:grpSpPr>
      <p:pic>
        <p:nvPicPr>
          <p:cNvPr id="11" name="Picture 10" descr="Diagram&#10;&#10;AI-generated content may be incorrect.">
            <a:extLst>
              <a:ext uri="{FF2B5EF4-FFF2-40B4-BE49-F238E27FC236}">
                <a16:creationId xmlns:a16="http://schemas.microsoft.com/office/drawing/2014/main" id="{57BB4A7C-DF28-EC9E-014C-9C426FEEA364}"/>
              </a:ext>
            </a:extLst>
          </p:cNvPr>
          <p:cNvPicPr>
            <a:picLocks noChangeAspect="1"/>
          </p:cNvPicPr>
          <p:nvPr/>
        </p:nvPicPr>
        <p:blipFill>
          <a:blip r:embed="rId2" cstate="screen">
            <a:alphaModFix amt="42000"/>
            <a:extLst>
              <a:ext uri="{28A0092B-C50C-407E-A947-70E740481C1C}">
                <a14:useLocalDpi xmlns:a14="http://schemas.microsoft.com/office/drawing/2010/main"/>
              </a:ext>
            </a:extLst>
          </a:blip>
          <a:srcRect/>
          <a:stretch>
            <a:fillRect/>
          </a:stretch>
        </p:blipFill>
        <p:spPr>
          <a:xfrm>
            <a:off x="4997819" y="2110795"/>
            <a:ext cx="2186419" cy="2193503"/>
          </a:xfrm>
          <a:custGeom>
            <a:avLst/>
            <a:gdLst>
              <a:gd name="connsiteX0" fmla="*/ 1096752 w 2186419"/>
              <a:gd name="connsiteY0" fmla="*/ 0 h 2193503"/>
              <a:gd name="connsiteX1" fmla="*/ 2171222 w 2186419"/>
              <a:gd name="connsiteY1" fmla="*/ 875718 h 2193503"/>
              <a:gd name="connsiteX2" fmla="*/ 2186419 w 2186419"/>
              <a:gd name="connsiteY2" fmla="*/ 975294 h 2193503"/>
              <a:gd name="connsiteX3" fmla="*/ 2186419 w 2186419"/>
              <a:gd name="connsiteY3" fmla="*/ 1218210 h 2193503"/>
              <a:gd name="connsiteX4" fmla="*/ 2171222 w 2186419"/>
              <a:gd name="connsiteY4" fmla="*/ 1317786 h 2193503"/>
              <a:gd name="connsiteX5" fmla="*/ 1208888 w 2186419"/>
              <a:gd name="connsiteY5" fmla="*/ 2187842 h 2193503"/>
              <a:gd name="connsiteX6" fmla="*/ 1096771 w 2186419"/>
              <a:gd name="connsiteY6" fmla="*/ 2193503 h 2193503"/>
              <a:gd name="connsiteX7" fmla="*/ 1096733 w 2186419"/>
              <a:gd name="connsiteY7" fmla="*/ 2193503 h 2193503"/>
              <a:gd name="connsiteX8" fmla="*/ 984616 w 2186419"/>
              <a:gd name="connsiteY8" fmla="*/ 2187842 h 2193503"/>
              <a:gd name="connsiteX9" fmla="*/ 0 w 2186419"/>
              <a:gd name="connsiteY9" fmla="*/ 1096752 h 2193503"/>
              <a:gd name="connsiteX10" fmla="*/ 1096752 w 2186419"/>
              <a:gd name="connsiteY10" fmla="*/ 0 h 219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6419" h="2193503">
                <a:moveTo>
                  <a:pt x="1096752" y="0"/>
                </a:moveTo>
                <a:cubicBezTo>
                  <a:pt x="1626756" y="0"/>
                  <a:pt x="2068954" y="375947"/>
                  <a:pt x="2171222" y="875718"/>
                </a:cubicBezTo>
                <a:lnTo>
                  <a:pt x="2186419" y="975294"/>
                </a:lnTo>
                <a:lnTo>
                  <a:pt x="2186419" y="1218210"/>
                </a:lnTo>
                <a:lnTo>
                  <a:pt x="2171222" y="1317786"/>
                </a:lnTo>
                <a:cubicBezTo>
                  <a:pt x="2076259" y="1781859"/>
                  <a:pt x="1688193" y="2139166"/>
                  <a:pt x="1208888" y="2187842"/>
                </a:cubicBezTo>
                <a:lnTo>
                  <a:pt x="1096771" y="2193503"/>
                </a:lnTo>
                <a:lnTo>
                  <a:pt x="1096733" y="2193503"/>
                </a:lnTo>
                <a:lnTo>
                  <a:pt x="984616" y="2187842"/>
                </a:lnTo>
                <a:cubicBezTo>
                  <a:pt x="431572" y="2131677"/>
                  <a:pt x="0" y="1664614"/>
                  <a:pt x="0" y="1096752"/>
                </a:cubicBezTo>
                <a:cubicBezTo>
                  <a:pt x="0" y="491033"/>
                  <a:pt x="491033" y="0"/>
                  <a:pt x="1096752" y="0"/>
                </a:cubicBezTo>
                <a:close/>
              </a:path>
            </a:pathLst>
          </a:custGeom>
        </p:spPr>
      </p:pic>
      <p:sp>
        <p:nvSpPr>
          <p:cNvPr id="4" name="TextBox 3">
            <a:extLst>
              <a:ext uri="{FF2B5EF4-FFF2-40B4-BE49-F238E27FC236}">
                <a16:creationId xmlns:a16="http://schemas.microsoft.com/office/drawing/2014/main" id="{30023966-8545-07C8-A4B0-E98265E5B676}"/>
              </a:ext>
            </a:extLst>
          </p:cNvPr>
          <p:cNvSpPr txBox="1"/>
          <p:nvPr/>
        </p:nvSpPr>
        <p:spPr>
          <a:xfrm>
            <a:off x="5220601" y="2899634"/>
            <a:ext cx="1750799" cy="646331"/>
          </a:xfrm>
          <a:prstGeom prst="rect">
            <a:avLst/>
          </a:prstGeom>
          <a:noFill/>
        </p:spPr>
        <p:txBody>
          <a:bodyPr wrap="none" rtlCol="0">
            <a:spAutoFit/>
          </a:bodyPr>
          <a:lstStyle/>
          <a:p>
            <a:pPr algn="ctr"/>
            <a:r>
              <a:rPr lang="en-US" dirty="0">
                <a:solidFill>
                  <a:schemeClr val="bg2">
                    <a:lumMod val="25000"/>
                  </a:schemeClr>
                </a:solidFill>
              </a:rPr>
              <a:t>AUTONOMOUS</a:t>
            </a:r>
          </a:p>
          <a:p>
            <a:pPr algn="ctr"/>
            <a:r>
              <a:rPr lang="en-US" dirty="0">
                <a:solidFill>
                  <a:schemeClr val="bg2">
                    <a:lumMod val="25000"/>
                  </a:schemeClr>
                </a:solidFill>
              </a:rPr>
              <a:t>SCIENCE</a:t>
            </a:r>
          </a:p>
        </p:txBody>
      </p:sp>
      <p:sp>
        <p:nvSpPr>
          <p:cNvPr id="5" name="Arc 4">
            <a:extLst>
              <a:ext uri="{FF2B5EF4-FFF2-40B4-BE49-F238E27FC236}">
                <a16:creationId xmlns:a16="http://schemas.microsoft.com/office/drawing/2014/main" id="{B82DC7CE-FC28-9D1C-DBAA-A309CD2D744C}"/>
              </a:ext>
            </a:extLst>
          </p:cNvPr>
          <p:cNvSpPr/>
          <p:nvPr/>
        </p:nvSpPr>
        <p:spPr>
          <a:xfrm>
            <a:off x="4997822" y="2097661"/>
            <a:ext cx="2196353" cy="2196353"/>
          </a:xfrm>
          <a:prstGeom prst="arc">
            <a:avLst>
              <a:gd name="adj1" fmla="val 204581"/>
              <a:gd name="adj2" fmla="val 6616204"/>
            </a:avLst>
          </a:prstGeom>
          <a:ln w="28575">
            <a:solidFill>
              <a:srgbClr val="B835C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c 5">
            <a:extLst>
              <a:ext uri="{FF2B5EF4-FFF2-40B4-BE49-F238E27FC236}">
                <a16:creationId xmlns:a16="http://schemas.microsoft.com/office/drawing/2014/main" id="{2E6C3E3A-6866-B3F4-8486-4A7E9A230654}"/>
              </a:ext>
            </a:extLst>
          </p:cNvPr>
          <p:cNvSpPr/>
          <p:nvPr/>
        </p:nvSpPr>
        <p:spPr>
          <a:xfrm>
            <a:off x="4997821" y="2097660"/>
            <a:ext cx="2196353" cy="2196353"/>
          </a:xfrm>
          <a:prstGeom prst="arc">
            <a:avLst>
              <a:gd name="adj1" fmla="val 13941946"/>
              <a:gd name="adj2" fmla="val 21097178"/>
            </a:avLst>
          </a:prstGeom>
          <a:ln w="28575">
            <a:solidFill>
              <a:srgbClr val="B835C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a:extLst>
              <a:ext uri="{FF2B5EF4-FFF2-40B4-BE49-F238E27FC236}">
                <a16:creationId xmlns:a16="http://schemas.microsoft.com/office/drawing/2014/main" id="{918F0403-A581-3135-6457-91AB8C96C561}"/>
              </a:ext>
            </a:extLst>
          </p:cNvPr>
          <p:cNvSpPr/>
          <p:nvPr/>
        </p:nvSpPr>
        <p:spPr>
          <a:xfrm>
            <a:off x="4997820" y="2097660"/>
            <a:ext cx="2196353" cy="2196353"/>
          </a:xfrm>
          <a:prstGeom prst="arc">
            <a:avLst>
              <a:gd name="adj1" fmla="val 7368159"/>
              <a:gd name="adj2" fmla="val 13395324"/>
            </a:avLst>
          </a:prstGeom>
          <a:ln w="28575">
            <a:solidFill>
              <a:srgbClr val="B835C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a:extLst>
              <a:ext uri="{FF2B5EF4-FFF2-40B4-BE49-F238E27FC236}">
                <a16:creationId xmlns:a16="http://schemas.microsoft.com/office/drawing/2014/main" id="{4B82E89F-1F16-227F-C44D-00B21A1B6BE3}"/>
              </a:ext>
            </a:extLst>
          </p:cNvPr>
          <p:cNvSpPr/>
          <p:nvPr/>
        </p:nvSpPr>
        <p:spPr>
          <a:xfrm>
            <a:off x="4766980" y="1866820"/>
            <a:ext cx="2658031" cy="2658031"/>
          </a:xfrm>
          <a:prstGeom prst="arc">
            <a:avLst>
              <a:gd name="adj1" fmla="val 12597856"/>
              <a:gd name="adj2" fmla="val 17791358"/>
            </a:avLst>
          </a:prstGeom>
          <a:ln w="28575">
            <a:solidFill>
              <a:srgbClr val="FF7C4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a:extLst>
              <a:ext uri="{FF2B5EF4-FFF2-40B4-BE49-F238E27FC236}">
                <a16:creationId xmlns:a16="http://schemas.microsoft.com/office/drawing/2014/main" id="{B3264E14-9279-B3CD-D5C9-0F4CBEF70211}"/>
              </a:ext>
            </a:extLst>
          </p:cNvPr>
          <p:cNvSpPr/>
          <p:nvPr/>
        </p:nvSpPr>
        <p:spPr>
          <a:xfrm>
            <a:off x="4766979" y="1866820"/>
            <a:ext cx="2658031" cy="2658031"/>
          </a:xfrm>
          <a:prstGeom prst="arc">
            <a:avLst>
              <a:gd name="adj1" fmla="val 18438396"/>
              <a:gd name="adj2" fmla="val 3427243"/>
            </a:avLst>
          </a:prstGeom>
          <a:ln w="28575">
            <a:solidFill>
              <a:srgbClr val="FF7C4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a:extLst>
              <a:ext uri="{FF2B5EF4-FFF2-40B4-BE49-F238E27FC236}">
                <a16:creationId xmlns:a16="http://schemas.microsoft.com/office/drawing/2014/main" id="{85F36E4B-B057-0B13-E9A9-FE5E6A0E3488}"/>
              </a:ext>
            </a:extLst>
          </p:cNvPr>
          <p:cNvSpPr/>
          <p:nvPr/>
        </p:nvSpPr>
        <p:spPr>
          <a:xfrm>
            <a:off x="4766978" y="1866819"/>
            <a:ext cx="2658031" cy="2658031"/>
          </a:xfrm>
          <a:prstGeom prst="arc">
            <a:avLst>
              <a:gd name="adj1" fmla="val 4082808"/>
              <a:gd name="adj2" fmla="val 12011858"/>
            </a:avLst>
          </a:prstGeom>
          <a:ln w="28575">
            <a:solidFill>
              <a:srgbClr val="FF7C4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B1ACE461-B004-4F6F-857D-FC92215102A7}"/>
              </a:ext>
            </a:extLst>
          </p:cNvPr>
          <p:cNvCxnSpPr>
            <a:cxnSpLocks/>
          </p:cNvCxnSpPr>
          <p:nvPr/>
        </p:nvCxnSpPr>
        <p:spPr>
          <a:xfrm>
            <a:off x="6697796" y="4124094"/>
            <a:ext cx="2415333" cy="0"/>
          </a:xfrm>
          <a:prstGeom prst="line">
            <a:avLst/>
          </a:prstGeom>
          <a:ln w="28575" cap="rnd">
            <a:solidFill>
              <a:srgbClr val="B835CE"/>
            </a:solidFill>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72D2AF9-74CE-A65C-B312-BBEAE7D05809}"/>
              </a:ext>
            </a:extLst>
          </p:cNvPr>
          <p:cNvCxnSpPr>
            <a:cxnSpLocks/>
          </p:cNvCxnSpPr>
          <p:nvPr/>
        </p:nvCxnSpPr>
        <p:spPr>
          <a:xfrm>
            <a:off x="2983931" y="3407409"/>
            <a:ext cx="1788071" cy="0"/>
          </a:xfrm>
          <a:prstGeom prst="line">
            <a:avLst/>
          </a:prstGeom>
          <a:ln w="28575" cap="rnd">
            <a:solidFill>
              <a:srgbClr val="FF7C47"/>
            </a:solidFill>
            <a:roun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42808BF-E6EA-8FF1-BFAC-5E5DCA6C5CA4}"/>
              </a:ext>
            </a:extLst>
          </p:cNvPr>
          <p:cNvSpPr txBox="1"/>
          <p:nvPr/>
        </p:nvSpPr>
        <p:spPr>
          <a:xfrm>
            <a:off x="2821581" y="3376721"/>
            <a:ext cx="1499934" cy="323165"/>
          </a:xfrm>
          <a:prstGeom prst="rect">
            <a:avLst/>
          </a:prstGeom>
          <a:noFill/>
        </p:spPr>
        <p:txBody>
          <a:bodyPr wrap="square" rtlCol="0">
            <a:spAutoFit/>
          </a:bodyPr>
          <a:lstStyle/>
          <a:p>
            <a:pPr algn="r"/>
            <a:r>
              <a:rPr lang="en-US" sz="1500" dirty="0">
                <a:solidFill>
                  <a:srgbClr val="FF7C47"/>
                </a:solidFill>
                <a:latin typeface="Roboto" panose="02000000000000000000" pitchFamily="2" charset="0"/>
                <a:ea typeface="Roboto" panose="02000000000000000000" pitchFamily="2" charset="0"/>
                <a:cs typeface="Calibri" panose="020F0502020204030204" pitchFamily="34" charset="0"/>
              </a:rPr>
              <a:t>FACILITIES API</a:t>
            </a:r>
          </a:p>
        </p:txBody>
      </p:sp>
      <p:cxnSp>
        <p:nvCxnSpPr>
          <p:cNvPr id="26624" name="Straight Connector 26623">
            <a:extLst>
              <a:ext uri="{FF2B5EF4-FFF2-40B4-BE49-F238E27FC236}">
                <a16:creationId xmlns:a16="http://schemas.microsoft.com/office/drawing/2014/main" id="{A07FD534-D79C-3F3A-79D8-1DC13442E65E}"/>
              </a:ext>
            </a:extLst>
          </p:cNvPr>
          <p:cNvCxnSpPr>
            <a:cxnSpLocks/>
          </p:cNvCxnSpPr>
          <p:nvPr/>
        </p:nvCxnSpPr>
        <p:spPr>
          <a:xfrm>
            <a:off x="6443231" y="1113979"/>
            <a:ext cx="1909241" cy="0"/>
          </a:xfrm>
          <a:prstGeom prst="line">
            <a:avLst/>
          </a:prstGeom>
          <a:ln w="28575" cap="rnd">
            <a:solidFill>
              <a:srgbClr val="FF7C47"/>
            </a:solidFill>
            <a:round/>
          </a:ln>
        </p:spPr>
        <p:style>
          <a:lnRef idx="1">
            <a:schemeClr val="accent1"/>
          </a:lnRef>
          <a:fillRef idx="0">
            <a:schemeClr val="accent1"/>
          </a:fillRef>
          <a:effectRef idx="0">
            <a:schemeClr val="accent1"/>
          </a:effectRef>
          <a:fontRef idx="minor">
            <a:schemeClr val="tx1"/>
          </a:fontRef>
        </p:style>
      </p:cxnSp>
      <p:cxnSp>
        <p:nvCxnSpPr>
          <p:cNvPr id="26625" name="Straight Connector 26624">
            <a:extLst>
              <a:ext uri="{FF2B5EF4-FFF2-40B4-BE49-F238E27FC236}">
                <a16:creationId xmlns:a16="http://schemas.microsoft.com/office/drawing/2014/main" id="{02CA5959-1141-D75F-87C5-B368B6700484}"/>
              </a:ext>
            </a:extLst>
          </p:cNvPr>
          <p:cNvCxnSpPr>
            <a:cxnSpLocks/>
          </p:cNvCxnSpPr>
          <p:nvPr/>
        </p:nvCxnSpPr>
        <p:spPr>
          <a:xfrm flipV="1">
            <a:off x="6205491" y="1119511"/>
            <a:ext cx="233301" cy="747308"/>
          </a:xfrm>
          <a:prstGeom prst="line">
            <a:avLst/>
          </a:prstGeom>
          <a:ln w="28575" cap="rnd">
            <a:solidFill>
              <a:srgbClr val="FF7C47"/>
            </a:solidFill>
            <a:round/>
          </a:ln>
        </p:spPr>
        <p:style>
          <a:lnRef idx="1">
            <a:schemeClr val="accent1"/>
          </a:lnRef>
          <a:fillRef idx="0">
            <a:schemeClr val="accent1"/>
          </a:fillRef>
          <a:effectRef idx="0">
            <a:schemeClr val="accent1"/>
          </a:effectRef>
          <a:fontRef idx="minor">
            <a:schemeClr val="tx1"/>
          </a:fontRef>
        </p:style>
      </p:cxnSp>
      <p:sp>
        <p:nvSpPr>
          <p:cNvPr id="26629" name="TextBox 26628">
            <a:extLst>
              <a:ext uri="{FF2B5EF4-FFF2-40B4-BE49-F238E27FC236}">
                <a16:creationId xmlns:a16="http://schemas.microsoft.com/office/drawing/2014/main" id="{3A4C3E8D-F35F-8EA1-194B-1252717C5376}"/>
              </a:ext>
            </a:extLst>
          </p:cNvPr>
          <p:cNvSpPr txBox="1"/>
          <p:nvPr/>
        </p:nvSpPr>
        <p:spPr>
          <a:xfrm>
            <a:off x="6333282" y="1106648"/>
            <a:ext cx="2146268" cy="323165"/>
          </a:xfrm>
          <a:prstGeom prst="rect">
            <a:avLst/>
          </a:prstGeom>
          <a:noFill/>
        </p:spPr>
        <p:txBody>
          <a:bodyPr wrap="square" rtlCol="0">
            <a:spAutoFit/>
          </a:bodyPr>
          <a:lstStyle/>
          <a:p>
            <a:pPr algn="r"/>
            <a:r>
              <a:rPr lang="en-US" sz="1500" dirty="0">
                <a:solidFill>
                  <a:srgbClr val="FF7C47"/>
                </a:solidFill>
                <a:latin typeface="Roboto" panose="02000000000000000000" pitchFamily="2" charset="0"/>
                <a:ea typeface="Roboto" panose="02000000000000000000" pitchFamily="2" charset="0"/>
                <a:cs typeface="Calibri" panose="020F0502020204030204" pitchFamily="34" charset="0"/>
              </a:rPr>
              <a:t>FEDERATED IDENTITY</a:t>
            </a:r>
          </a:p>
        </p:txBody>
      </p:sp>
      <p:cxnSp>
        <p:nvCxnSpPr>
          <p:cNvPr id="26631" name="Straight Connector 26630">
            <a:extLst>
              <a:ext uri="{FF2B5EF4-FFF2-40B4-BE49-F238E27FC236}">
                <a16:creationId xmlns:a16="http://schemas.microsoft.com/office/drawing/2014/main" id="{11FA4799-87EC-7EDF-09EF-95773C5FA565}"/>
              </a:ext>
            </a:extLst>
          </p:cNvPr>
          <p:cNvCxnSpPr>
            <a:cxnSpLocks/>
          </p:cNvCxnSpPr>
          <p:nvPr/>
        </p:nvCxnSpPr>
        <p:spPr>
          <a:xfrm>
            <a:off x="2490348" y="2661916"/>
            <a:ext cx="1645812" cy="0"/>
          </a:xfrm>
          <a:prstGeom prst="line">
            <a:avLst/>
          </a:prstGeom>
          <a:ln w="28575" cap="rnd">
            <a:solidFill>
              <a:srgbClr val="B835CE"/>
            </a:solidFill>
            <a:round/>
          </a:ln>
        </p:spPr>
        <p:style>
          <a:lnRef idx="1">
            <a:schemeClr val="accent1"/>
          </a:lnRef>
          <a:fillRef idx="0">
            <a:schemeClr val="accent1"/>
          </a:fillRef>
          <a:effectRef idx="0">
            <a:schemeClr val="accent1"/>
          </a:effectRef>
          <a:fontRef idx="minor">
            <a:schemeClr val="tx1"/>
          </a:fontRef>
        </p:style>
      </p:cxnSp>
      <p:cxnSp>
        <p:nvCxnSpPr>
          <p:cNvPr id="26633" name="Straight Connector 26632">
            <a:extLst>
              <a:ext uri="{FF2B5EF4-FFF2-40B4-BE49-F238E27FC236}">
                <a16:creationId xmlns:a16="http://schemas.microsoft.com/office/drawing/2014/main" id="{B68EF35C-6F58-9BA7-52BD-1FD76106DC5C}"/>
              </a:ext>
            </a:extLst>
          </p:cNvPr>
          <p:cNvCxnSpPr>
            <a:cxnSpLocks/>
          </p:cNvCxnSpPr>
          <p:nvPr/>
        </p:nvCxnSpPr>
        <p:spPr>
          <a:xfrm>
            <a:off x="4140118" y="2661916"/>
            <a:ext cx="897572" cy="238103"/>
          </a:xfrm>
          <a:prstGeom prst="line">
            <a:avLst/>
          </a:prstGeom>
          <a:ln w="28575" cap="rnd">
            <a:solidFill>
              <a:srgbClr val="B835CE"/>
            </a:solidFill>
            <a:round/>
          </a:ln>
        </p:spPr>
        <p:style>
          <a:lnRef idx="1">
            <a:schemeClr val="accent1"/>
          </a:lnRef>
          <a:fillRef idx="0">
            <a:schemeClr val="accent1"/>
          </a:fillRef>
          <a:effectRef idx="0">
            <a:schemeClr val="accent1"/>
          </a:effectRef>
          <a:fontRef idx="minor">
            <a:schemeClr val="tx1"/>
          </a:fontRef>
        </p:style>
      </p:cxnSp>
      <p:cxnSp>
        <p:nvCxnSpPr>
          <p:cNvPr id="26646" name="Straight Connector 26645">
            <a:extLst>
              <a:ext uri="{FF2B5EF4-FFF2-40B4-BE49-F238E27FC236}">
                <a16:creationId xmlns:a16="http://schemas.microsoft.com/office/drawing/2014/main" id="{423CB9D6-BFED-AEFB-262F-B4BEC08E5611}"/>
              </a:ext>
            </a:extLst>
          </p:cNvPr>
          <p:cNvCxnSpPr>
            <a:cxnSpLocks/>
          </p:cNvCxnSpPr>
          <p:nvPr/>
        </p:nvCxnSpPr>
        <p:spPr>
          <a:xfrm>
            <a:off x="7041458" y="2624671"/>
            <a:ext cx="2500855" cy="0"/>
          </a:xfrm>
          <a:prstGeom prst="line">
            <a:avLst/>
          </a:prstGeom>
          <a:ln w="28575" cap="rnd">
            <a:solidFill>
              <a:srgbClr val="B835CE"/>
            </a:solidFill>
            <a:round/>
          </a:ln>
        </p:spPr>
        <p:style>
          <a:lnRef idx="1">
            <a:schemeClr val="accent1"/>
          </a:lnRef>
          <a:fillRef idx="0">
            <a:schemeClr val="accent1"/>
          </a:fillRef>
          <a:effectRef idx="0">
            <a:schemeClr val="accent1"/>
          </a:effectRef>
          <a:fontRef idx="minor">
            <a:schemeClr val="tx1"/>
          </a:fontRef>
        </p:style>
      </p:cxnSp>
      <p:sp>
        <p:nvSpPr>
          <p:cNvPr id="26647" name="TextBox 26646">
            <a:extLst>
              <a:ext uri="{FF2B5EF4-FFF2-40B4-BE49-F238E27FC236}">
                <a16:creationId xmlns:a16="http://schemas.microsoft.com/office/drawing/2014/main" id="{6754286A-E16E-4D1F-6F09-9AAE51D76B7C}"/>
              </a:ext>
            </a:extLst>
          </p:cNvPr>
          <p:cNvSpPr txBox="1"/>
          <p:nvPr/>
        </p:nvSpPr>
        <p:spPr>
          <a:xfrm>
            <a:off x="8096114" y="2598102"/>
            <a:ext cx="1571616" cy="553998"/>
          </a:xfrm>
          <a:prstGeom prst="rect">
            <a:avLst/>
          </a:prstGeom>
          <a:noFill/>
        </p:spPr>
        <p:txBody>
          <a:bodyPr wrap="square" rtlCol="0">
            <a:spAutoFit/>
          </a:bodyPr>
          <a:lstStyle/>
          <a:p>
            <a:pPr algn="r"/>
            <a:r>
              <a:rPr lang="en-US" sz="1500" dirty="0">
                <a:solidFill>
                  <a:srgbClr val="7030A0"/>
                </a:solidFill>
                <a:latin typeface="Roboto" panose="02000000000000000000" pitchFamily="2" charset="0"/>
                <a:ea typeface="Roboto" panose="02000000000000000000" pitchFamily="2" charset="0"/>
                <a:cs typeface="Calibri" panose="020F0502020204030204" pitchFamily="34" charset="0"/>
              </a:rPr>
              <a:t>HIGH-SPEED NETWORKS</a:t>
            </a:r>
          </a:p>
        </p:txBody>
      </p:sp>
      <p:cxnSp>
        <p:nvCxnSpPr>
          <p:cNvPr id="26666" name="Straight Connector 26665">
            <a:extLst>
              <a:ext uri="{FF2B5EF4-FFF2-40B4-BE49-F238E27FC236}">
                <a16:creationId xmlns:a16="http://schemas.microsoft.com/office/drawing/2014/main" id="{24CD0B30-5C84-1063-E550-88FAF07E0701}"/>
              </a:ext>
            </a:extLst>
          </p:cNvPr>
          <p:cNvCxnSpPr>
            <a:cxnSpLocks/>
          </p:cNvCxnSpPr>
          <p:nvPr/>
        </p:nvCxnSpPr>
        <p:spPr>
          <a:xfrm>
            <a:off x="7373550" y="3560377"/>
            <a:ext cx="1739579" cy="0"/>
          </a:xfrm>
          <a:prstGeom prst="line">
            <a:avLst/>
          </a:prstGeom>
          <a:ln w="28575" cap="rnd">
            <a:solidFill>
              <a:srgbClr val="FF7C47"/>
            </a:solidFill>
            <a:round/>
          </a:ln>
        </p:spPr>
        <p:style>
          <a:lnRef idx="1">
            <a:schemeClr val="accent1"/>
          </a:lnRef>
          <a:fillRef idx="0">
            <a:schemeClr val="accent1"/>
          </a:fillRef>
          <a:effectRef idx="0">
            <a:schemeClr val="accent1"/>
          </a:effectRef>
          <a:fontRef idx="minor">
            <a:schemeClr val="tx1"/>
          </a:fontRef>
        </p:style>
      </p:cxnSp>
      <p:sp>
        <p:nvSpPr>
          <p:cNvPr id="26667" name="TextBox 26666">
            <a:extLst>
              <a:ext uri="{FF2B5EF4-FFF2-40B4-BE49-F238E27FC236}">
                <a16:creationId xmlns:a16="http://schemas.microsoft.com/office/drawing/2014/main" id="{61558BE5-B242-A5C7-218E-71A41AD37A17}"/>
              </a:ext>
            </a:extLst>
          </p:cNvPr>
          <p:cNvSpPr txBox="1"/>
          <p:nvPr/>
        </p:nvSpPr>
        <p:spPr>
          <a:xfrm>
            <a:off x="7993230" y="3518210"/>
            <a:ext cx="1223505" cy="553998"/>
          </a:xfrm>
          <a:prstGeom prst="rect">
            <a:avLst/>
          </a:prstGeom>
          <a:noFill/>
        </p:spPr>
        <p:txBody>
          <a:bodyPr wrap="square" rtlCol="0">
            <a:spAutoFit/>
          </a:bodyPr>
          <a:lstStyle/>
          <a:p>
            <a:pPr algn="r"/>
            <a:r>
              <a:rPr lang="en-US" sz="1500" dirty="0">
                <a:solidFill>
                  <a:srgbClr val="FF7C47"/>
                </a:solidFill>
                <a:latin typeface="Roboto" panose="02000000000000000000" pitchFamily="2" charset="0"/>
                <a:ea typeface="Roboto" panose="02000000000000000000" pitchFamily="2" charset="0"/>
                <a:cs typeface="Calibri" panose="020F0502020204030204" pitchFamily="34" charset="0"/>
              </a:rPr>
              <a:t>FEDERATED POLICIES</a:t>
            </a:r>
          </a:p>
        </p:txBody>
      </p:sp>
      <p:sp>
        <p:nvSpPr>
          <p:cNvPr id="2" name="TextBox 1">
            <a:extLst>
              <a:ext uri="{FF2B5EF4-FFF2-40B4-BE49-F238E27FC236}">
                <a16:creationId xmlns:a16="http://schemas.microsoft.com/office/drawing/2014/main" id="{12A315EA-7B4C-E38C-E2B0-0AFB3658B875}"/>
              </a:ext>
            </a:extLst>
          </p:cNvPr>
          <p:cNvSpPr txBox="1"/>
          <p:nvPr/>
        </p:nvSpPr>
        <p:spPr>
          <a:xfrm>
            <a:off x="2381885" y="2631887"/>
            <a:ext cx="1744787" cy="553998"/>
          </a:xfrm>
          <a:prstGeom prst="rect">
            <a:avLst/>
          </a:prstGeom>
          <a:noFill/>
        </p:spPr>
        <p:txBody>
          <a:bodyPr wrap="square" rtlCol="0">
            <a:spAutoFit/>
          </a:bodyPr>
          <a:lstStyle/>
          <a:p>
            <a:r>
              <a:rPr lang="en-US" sz="1500" dirty="0">
                <a:solidFill>
                  <a:srgbClr val="B835CE"/>
                </a:solidFill>
                <a:latin typeface="Roboto" panose="02000000000000000000" pitchFamily="2" charset="0"/>
                <a:ea typeface="Roboto" panose="02000000000000000000" pitchFamily="2" charset="0"/>
                <a:cs typeface="Calibri" panose="020F0502020204030204" pitchFamily="34" charset="0"/>
              </a:rPr>
              <a:t>HPC, CLOUD, EDGE, QUANTUM</a:t>
            </a:r>
          </a:p>
        </p:txBody>
      </p:sp>
      <p:sp>
        <p:nvSpPr>
          <p:cNvPr id="3" name="TextBox 2">
            <a:extLst>
              <a:ext uri="{FF2B5EF4-FFF2-40B4-BE49-F238E27FC236}">
                <a16:creationId xmlns:a16="http://schemas.microsoft.com/office/drawing/2014/main" id="{30CBC70F-A1DE-3C3A-C809-657DBC195745}"/>
              </a:ext>
            </a:extLst>
          </p:cNvPr>
          <p:cNvSpPr txBox="1"/>
          <p:nvPr/>
        </p:nvSpPr>
        <p:spPr>
          <a:xfrm>
            <a:off x="7666503" y="4114375"/>
            <a:ext cx="1560991" cy="553998"/>
          </a:xfrm>
          <a:prstGeom prst="rect">
            <a:avLst/>
          </a:prstGeom>
          <a:noFill/>
        </p:spPr>
        <p:txBody>
          <a:bodyPr wrap="square" rtlCol="0">
            <a:spAutoFit/>
          </a:bodyPr>
          <a:lstStyle/>
          <a:p>
            <a:pPr algn="r"/>
            <a:r>
              <a:rPr lang="en-US" sz="1500" dirty="0">
                <a:solidFill>
                  <a:srgbClr val="7030A0"/>
                </a:solidFill>
                <a:latin typeface="Roboto" panose="02000000000000000000" pitchFamily="2" charset="0"/>
                <a:ea typeface="Roboto" panose="02000000000000000000" pitchFamily="2" charset="0"/>
                <a:cs typeface="Calibri" panose="020F0502020204030204" pitchFamily="34" charset="0"/>
              </a:rPr>
              <a:t>INSTRUMENTS, TESTBEDS</a:t>
            </a:r>
          </a:p>
        </p:txBody>
      </p:sp>
    </p:spTree>
    <p:extLst>
      <p:ext uri="{BB962C8B-B14F-4D97-AF65-F5344CB8AC3E}">
        <p14:creationId xmlns:p14="http://schemas.microsoft.com/office/powerpoint/2010/main" val="1622910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2D039-A26C-0267-F186-2ADB4A3D4DC2}"/>
            </a:ext>
          </a:extLst>
        </p:cNvPr>
        <p:cNvGrpSpPr/>
        <p:nvPr/>
      </p:nvGrpSpPr>
      <p:grpSpPr>
        <a:xfrm>
          <a:off x="0" y="0"/>
          <a:ext cx="0" cy="0"/>
          <a:chOff x="0" y="0"/>
          <a:chExt cx="0" cy="0"/>
        </a:xfrm>
      </p:grpSpPr>
      <p:pic>
        <p:nvPicPr>
          <p:cNvPr id="22" name="Picture 21" descr="Diagram&#10;&#10;AI-generated content may be incorrect.">
            <a:extLst>
              <a:ext uri="{FF2B5EF4-FFF2-40B4-BE49-F238E27FC236}">
                <a16:creationId xmlns:a16="http://schemas.microsoft.com/office/drawing/2014/main" id="{0AA22522-E17A-E222-E17D-F3066446DD91}"/>
              </a:ext>
            </a:extLst>
          </p:cNvPr>
          <p:cNvPicPr>
            <a:picLocks noChangeAspect="1"/>
          </p:cNvPicPr>
          <p:nvPr/>
        </p:nvPicPr>
        <p:blipFill>
          <a:blip r:embed="rId2" cstate="screen">
            <a:alphaModFix amt="42000"/>
            <a:extLst>
              <a:ext uri="{28A0092B-C50C-407E-A947-70E740481C1C}">
                <a14:useLocalDpi xmlns:a14="http://schemas.microsoft.com/office/drawing/2010/main"/>
              </a:ext>
            </a:extLst>
          </a:blip>
          <a:srcRect/>
          <a:stretch>
            <a:fillRect/>
          </a:stretch>
        </p:blipFill>
        <p:spPr>
          <a:xfrm>
            <a:off x="4997819" y="2110795"/>
            <a:ext cx="2186419" cy="2193503"/>
          </a:xfrm>
          <a:custGeom>
            <a:avLst/>
            <a:gdLst>
              <a:gd name="connsiteX0" fmla="*/ 1096752 w 2186419"/>
              <a:gd name="connsiteY0" fmla="*/ 0 h 2193503"/>
              <a:gd name="connsiteX1" fmla="*/ 2171222 w 2186419"/>
              <a:gd name="connsiteY1" fmla="*/ 875718 h 2193503"/>
              <a:gd name="connsiteX2" fmla="*/ 2186419 w 2186419"/>
              <a:gd name="connsiteY2" fmla="*/ 975294 h 2193503"/>
              <a:gd name="connsiteX3" fmla="*/ 2186419 w 2186419"/>
              <a:gd name="connsiteY3" fmla="*/ 1218210 h 2193503"/>
              <a:gd name="connsiteX4" fmla="*/ 2171222 w 2186419"/>
              <a:gd name="connsiteY4" fmla="*/ 1317786 h 2193503"/>
              <a:gd name="connsiteX5" fmla="*/ 1208888 w 2186419"/>
              <a:gd name="connsiteY5" fmla="*/ 2187842 h 2193503"/>
              <a:gd name="connsiteX6" fmla="*/ 1096771 w 2186419"/>
              <a:gd name="connsiteY6" fmla="*/ 2193503 h 2193503"/>
              <a:gd name="connsiteX7" fmla="*/ 1096733 w 2186419"/>
              <a:gd name="connsiteY7" fmla="*/ 2193503 h 2193503"/>
              <a:gd name="connsiteX8" fmla="*/ 984616 w 2186419"/>
              <a:gd name="connsiteY8" fmla="*/ 2187842 h 2193503"/>
              <a:gd name="connsiteX9" fmla="*/ 0 w 2186419"/>
              <a:gd name="connsiteY9" fmla="*/ 1096752 h 2193503"/>
              <a:gd name="connsiteX10" fmla="*/ 1096752 w 2186419"/>
              <a:gd name="connsiteY10" fmla="*/ 0 h 219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6419" h="2193503">
                <a:moveTo>
                  <a:pt x="1096752" y="0"/>
                </a:moveTo>
                <a:cubicBezTo>
                  <a:pt x="1626756" y="0"/>
                  <a:pt x="2068954" y="375947"/>
                  <a:pt x="2171222" y="875718"/>
                </a:cubicBezTo>
                <a:lnTo>
                  <a:pt x="2186419" y="975294"/>
                </a:lnTo>
                <a:lnTo>
                  <a:pt x="2186419" y="1218210"/>
                </a:lnTo>
                <a:lnTo>
                  <a:pt x="2171222" y="1317786"/>
                </a:lnTo>
                <a:cubicBezTo>
                  <a:pt x="2076259" y="1781859"/>
                  <a:pt x="1688193" y="2139166"/>
                  <a:pt x="1208888" y="2187842"/>
                </a:cubicBezTo>
                <a:lnTo>
                  <a:pt x="1096771" y="2193503"/>
                </a:lnTo>
                <a:lnTo>
                  <a:pt x="1096733" y="2193503"/>
                </a:lnTo>
                <a:lnTo>
                  <a:pt x="984616" y="2187842"/>
                </a:lnTo>
                <a:cubicBezTo>
                  <a:pt x="431572" y="2131677"/>
                  <a:pt x="0" y="1664614"/>
                  <a:pt x="0" y="1096752"/>
                </a:cubicBezTo>
                <a:cubicBezTo>
                  <a:pt x="0" y="491033"/>
                  <a:pt x="491033" y="0"/>
                  <a:pt x="1096752" y="0"/>
                </a:cubicBezTo>
                <a:close/>
              </a:path>
            </a:pathLst>
          </a:custGeom>
        </p:spPr>
      </p:pic>
      <p:sp>
        <p:nvSpPr>
          <p:cNvPr id="4" name="TextBox 3">
            <a:extLst>
              <a:ext uri="{FF2B5EF4-FFF2-40B4-BE49-F238E27FC236}">
                <a16:creationId xmlns:a16="http://schemas.microsoft.com/office/drawing/2014/main" id="{28FF4267-0C0E-8F81-5AF2-910F19F372BC}"/>
              </a:ext>
            </a:extLst>
          </p:cNvPr>
          <p:cNvSpPr txBox="1"/>
          <p:nvPr/>
        </p:nvSpPr>
        <p:spPr>
          <a:xfrm>
            <a:off x="5220601" y="2899634"/>
            <a:ext cx="1750799" cy="646331"/>
          </a:xfrm>
          <a:prstGeom prst="rect">
            <a:avLst/>
          </a:prstGeom>
          <a:noFill/>
        </p:spPr>
        <p:txBody>
          <a:bodyPr wrap="none" rtlCol="0">
            <a:spAutoFit/>
          </a:bodyPr>
          <a:lstStyle/>
          <a:p>
            <a:pPr algn="ctr"/>
            <a:r>
              <a:rPr lang="en-US" dirty="0">
                <a:solidFill>
                  <a:schemeClr val="bg2">
                    <a:lumMod val="25000"/>
                  </a:schemeClr>
                </a:solidFill>
              </a:rPr>
              <a:t>AUTONOMOUS</a:t>
            </a:r>
          </a:p>
          <a:p>
            <a:pPr algn="ctr"/>
            <a:r>
              <a:rPr lang="en-US" dirty="0">
                <a:solidFill>
                  <a:schemeClr val="bg2">
                    <a:lumMod val="25000"/>
                  </a:schemeClr>
                </a:solidFill>
              </a:rPr>
              <a:t>SCIENCE</a:t>
            </a:r>
          </a:p>
        </p:txBody>
      </p:sp>
      <p:sp>
        <p:nvSpPr>
          <p:cNvPr id="5" name="Arc 4">
            <a:extLst>
              <a:ext uri="{FF2B5EF4-FFF2-40B4-BE49-F238E27FC236}">
                <a16:creationId xmlns:a16="http://schemas.microsoft.com/office/drawing/2014/main" id="{6404060E-FB43-4161-2870-1147A8BCCB55}"/>
              </a:ext>
            </a:extLst>
          </p:cNvPr>
          <p:cNvSpPr/>
          <p:nvPr/>
        </p:nvSpPr>
        <p:spPr>
          <a:xfrm>
            <a:off x="4997822" y="2097661"/>
            <a:ext cx="2196353" cy="2196353"/>
          </a:xfrm>
          <a:prstGeom prst="arc">
            <a:avLst>
              <a:gd name="adj1" fmla="val 204581"/>
              <a:gd name="adj2" fmla="val 6616204"/>
            </a:avLst>
          </a:prstGeom>
          <a:ln w="28575">
            <a:solidFill>
              <a:srgbClr val="B835C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c 5">
            <a:extLst>
              <a:ext uri="{FF2B5EF4-FFF2-40B4-BE49-F238E27FC236}">
                <a16:creationId xmlns:a16="http://schemas.microsoft.com/office/drawing/2014/main" id="{DE3B813C-46E5-672C-B692-58E774A37154}"/>
              </a:ext>
            </a:extLst>
          </p:cNvPr>
          <p:cNvSpPr/>
          <p:nvPr/>
        </p:nvSpPr>
        <p:spPr>
          <a:xfrm>
            <a:off x="4997821" y="2097660"/>
            <a:ext cx="2196353" cy="2196353"/>
          </a:xfrm>
          <a:prstGeom prst="arc">
            <a:avLst>
              <a:gd name="adj1" fmla="val 13941946"/>
              <a:gd name="adj2" fmla="val 21097178"/>
            </a:avLst>
          </a:prstGeom>
          <a:ln w="28575">
            <a:solidFill>
              <a:srgbClr val="B835C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a:extLst>
              <a:ext uri="{FF2B5EF4-FFF2-40B4-BE49-F238E27FC236}">
                <a16:creationId xmlns:a16="http://schemas.microsoft.com/office/drawing/2014/main" id="{D27D5B79-C4F8-2608-1A05-268B5E3378D5}"/>
              </a:ext>
            </a:extLst>
          </p:cNvPr>
          <p:cNvSpPr/>
          <p:nvPr/>
        </p:nvSpPr>
        <p:spPr>
          <a:xfrm>
            <a:off x="4997820" y="2097660"/>
            <a:ext cx="2196353" cy="2196353"/>
          </a:xfrm>
          <a:prstGeom prst="arc">
            <a:avLst>
              <a:gd name="adj1" fmla="val 7368159"/>
              <a:gd name="adj2" fmla="val 13395324"/>
            </a:avLst>
          </a:prstGeom>
          <a:ln w="28575">
            <a:solidFill>
              <a:srgbClr val="B835C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a:extLst>
              <a:ext uri="{FF2B5EF4-FFF2-40B4-BE49-F238E27FC236}">
                <a16:creationId xmlns:a16="http://schemas.microsoft.com/office/drawing/2014/main" id="{1B3CFAAE-61D2-C407-C85A-52812210C523}"/>
              </a:ext>
            </a:extLst>
          </p:cNvPr>
          <p:cNvSpPr/>
          <p:nvPr/>
        </p:nvSpPr>
        <p:spPr>
          <a:xfrm>
            <a:off x="4766980" y="1866820"/>
            <a:ext cx="2658031" cy="2658031"/>
          </a:xfrm>
          <a:prstGeom prst="arc">
            <a:avLst>
              <a:gd name="adj1" fmla="val 12597856"/>
              <a:gd name="adj2" fmla="val 17791358"/>
            </a:avLst>
          </a:prstGeom>
          <a:ln w="28575">
            <a:solidFill>
              <a:srgbClr val="FF7C4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a:extLst>
              <a:ext uri="{FF2B5EF4-FFF2-40B4-BE49-F238E27FC236}">
                <a16:creationId xmlns:a16="http://schemas.microsoft.com/office/drawing/2014/main" id="{78E07423-204F-8E6E-0CA1-7819BB2912C6}"/>
              </a:ext>
            </a:extLst>
          </p:cNvPr>
          <p:cNvSpPr/>
          <p:nvPr/>
        </p:nvSpPr>
        <p:spPr>
          <a:xfrm>
            <a:off x="4766979" y="1866820"/>
            <a:ext cx="2658031" cy="2658031"/>
          </a:xfrm>
          <a:prstGeom prst="arc">
            <a:avLst>
              <a:gd name="adj1" fmla="val 18438396"/>
              <a:gd name="adj2" fmla="val 3427243"/>
            </a:avLst>
          </a:prstGeom>
          <a:ln w="28575">
            <a:solidFill>
              <a:srgbClr val="FF7C4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a:extLst>
              <a:ext uri="{FF2B5EF4-FFF2-40B4-BE49-F238E27FC236}">
                <a16:creationId xmlns:a16="http://schemas.microsoft.com/office/drawing/2014/main" id="{953E436F-5409-3385-CCF3-6EB8134560B0}"/>
              </a:ext>
            </a:extLst>
          </p:cNvPr>
          <p:cNvSpPr/>
          <p:nvPr/>
        </p:nvSpPr>
        <p:spPr>
          <a:xfrm>
            <a:off x="4766978" y="1866819"/>
            <a:ext cx="2658031" cy="2658031"/>
          </a:xfrm>
          <a:prstGeom prst="arc">
            <a:avLst>
              <a:gd name="adj1" fmla="val 4082808"/>
              <a:gd name="adj2" fmla="val 12011858"/>
            </a:avLst>
          </a:prstGeom>
          <a:ln w="28575">
            <a:solidFill>
              <a:srgbClr val="FF7C4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481528D5-44A3-BD40-640A-155F4740427A}"/>
              </a:ext>
            </a:extLst>
          </p:cNvPr>
          <p:cNvSpPr/>
          <p:nvPr/>
        </p:nvSpPr>
        <p:spPr>
          <a:xfrm rot="1005668">
            <a:off x="4512599" y="1612440"/>
            <a:ext cx="3166787" cy="3166787"/>
          </a:xfrm>
          <a:prstGeom prst="arc">
            <a:avLst>
              <a:gd name="adj1" fmla="val 7974754"/>
              <a:gd name="adj2" fmla="val 9971027"/>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a:extLst>
              <a:ext uri="{FF2B5EF4-FFF2-40B4-BE49-F238E27FC236}">
                <a16:creationId xmlns:a16="http://schemas.microsoft.com/office/drawing/2014/main" id="{DADBA2F0-038E-0D83-D57D-209AB8877AF5}"/>
              </a:ext>
            </a:extLst>
          </p:cNvPr>
          <p:cNvSpPr/>
          <p:nvPr/>
        </p:nvSpPr>
        <p:spPr>
          <a:xfrm rot="1095948">
            <a:off x="4502598" y="1612440"/>
            <a:ext cx="3166787" cy="3166787"/>
          </a:xfrm>
          <a:prstGeom prst="arc">
            <a:avLst>
              <a:gd name="adj1" fmla="val 6063563"/>
              <a:gd name="adj2" fmla="val 7545770"/>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4F71F222-39D7-96B8-595E-5439418AA106}"/>
              </a:ext>
            </a:extLst>
          </p:cNvPr>
          <p:cNvSpPr/>
          <p:nvPr/>
        </p:nvSpPr>
        <p:spPr>
          <a:xfrm>
            <a:off x="4519320" y="1612439"/>
            <a:ext cx="3166787" cy="3166787"/>
          </a:xfrm>
          <a:prstGeom prst="arc">
            <a:avLst>
              <a:gd name="adj1" fmla="val 13492428"/>
              <a:gd name="adj2" fmla="val 16217206"/>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4F56CB53-A469-FC20-7D9D-2FB5CE39EB88}"/>
              </a:ext>
            </a:extLst>
          </p:cNvPr>
          <p:cNvSpPr/>
          <p:nvPr/>
        </p:nvSpPr>
        <p:spPr>
          <a:xfrm>
            <a:off x="4512598" y="1612440"/>
            <a:ext cx="3166787" cy="3166787"/>
          </a:xfrm>
          <a:prstGeom prst="arc">
            <a:avLst>
              <a:gd name="adj1" fmla="val 11385622"/>
              <a:gd name="adj2" fmla="val 12949399"/>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A90CAAC5-D090-26A0-4E1A-0BC30AB29A40}"/>
              </a:ext>
            </a:extLst>
          </p:cNvPr>
          <p:cNvSpPr/>
          <p:nvPr/>
        </p:nvSpPr>
        <p:spPr>
          <a:xfrm>
            <a:off x="4526043" y="1612439"/>
            <a:ext cx="3166787" cy="3166787"/>
          </a:xfrm>
          <a:prstGeom prst="arc">
            <a:avLst>
              <a:gd name="adj1" fmla="val 1951407"/>
              <a:gd name="adj2" fmla="val 4196231"/>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0609E6DC-171D-CA8F-CA58-E9536C6E5D99}"/>
              </a:ext>
            </a:extLst>
          </p:cNvPr>
          <p:cNvSpPr/>
          <p:nvPr/>
        </p:nvSpPr>
        <p:spPr>
          <a:xfrm>
            <a:off x="4526043" y="1612438"/>
            <a:ext cx="3166787" cy="3166787"/>
          </a:xfrm>
          <a:prstGeom prst="arc">
            <a:avLst>
              <a:gd name="adj1" fmla="val 20031149"/>
              <a:gd name="adj2" fmla="val 1393727"/>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868F1C0B-53F2-243C-5896-440C26AFF2CE}"/>
              </a:ext>
            </a:extLst>
          </p:cNvPr>
          <p:cNvSpPr/>
          <p:nvPr/>
        </p:nvSpPr>
        <p:spPr>
          <a:xfrm>
            <a:off x="4512597" y="1612437"/>
            <a:ext cx="3166787" cy="3166787"/>
          </a:xfrm>
          <a:prstGeom prst="arc">
            <a:avLst>
              <a:gd name="adj1" fmla="val 16858536"/>
              <a:gd name="adj2" fmla="val 19493056"/>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3ED05136-B2BA-7BEF-13F6-6C66D766193D}"/>
              </a:ext>
            </a:extLst>
          </p:cNvPr>
          <p:cNvCxnSpPr>
            <a:cxnSpLocks/>
          </p:cNvCxnSpPr>
          <p:nvPr/>
        </p:nvCxnSpPr>
        <p:spPr>
          <a:xfrm>
            <a:off x="776681" y="1913355"/>
            <a:ext cx="3121199" cy="0"/>
          </a:xfrm>
          <a:prstGeom prst="line">
            <a:avLst/>
          </a:prstGeom>
          <a:ln w="28575"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663FED3-8B31-F527-72A4-FFA1E4041779}"/>
              </a:ext>
            </a:extLst>
          </p:cNvPr>
          <p:cNvSpPr txBox="1"/>
          <p:nvPr/>
        </p:nvSpPr>
        <p:spPr>
          <a:xfrm>
            <a:off x="674476" y="2432558"/>
            <a:ext cx="1701433" cy="738664"/>
          </a:xfrm>
          <a:prstGeom prst="rect">
            <a:avLst/>
          </a:prstGeom>
          <a:noFill/>
        </p:spPr>
        <p:txBody>
          <a:bodyPr wrap="square" rtlCol="0">
            <a:spAutoFit/>
          </a:bodyPr>
          <a:lstStyle/>
          <a:p>
            <a:r>
              <a:rPr lang="en-US" sz="1400" dirty="0">
                <a:solidFill>
                  <a:schemeClr val="bg2">
                    <a:lumMod val="25000"/>
                  </a:schemeClr>
                </a:solidFill>
                <a:latin typeface="Roboto" panose="02000000000000000000" pitchFamily="2" charset="0"/>
                <a:ea typeface="Roboto" panose="02000000000000000000" pitchFamily="2" charset="0"/>
                <a:cs typeface="Calibri" panose="020F0502020204030204" pitchFamily="34" charset="0"/>
              </a:rPr>
              <a:t>Streaming, AI, </a:t>
            </a:r>
            <a:br>
              <a:rPr lang="en-US" sz="1400" dirty="0">
                <a:solidFill>
                  <a:schemeClr val="bg2">
                    <a:lumMod val="25000"/>
                  </a:schemeClr>
                </a:solidFill>
                <a:latin typeface="Roboto" panose="02000000000000000000" pitchFamily="2" charset="0"/>
                <a:ea typeface="Roboto" panose="02000000000000000000" pitchFamily="2" charset="0"/>
                <a:cs typeface="Calibri" panose="020F0502020204030204" pitchFamily="34" charset="0"/>
              </a:rPr>
            </a:br>
            <a:r>
              <a:rPr lang="en-US" sz="1400" dirty="0">
                <a:solidFill>
                  <a:schemeClr val="bg2">
                    <a:lumMod val="25000"/>
                  </a:schemeClr>
                </a:solidFill>
                <a:latin typeface="Roboto" panose="02000000000000000000" pitchFamily="2" charset="0"/>
                <a:ea typeface="Roboto" panose="02000000000000000000" pitchFamily="2" charset="0"/>
                <a:cs typeface="Calibri" panose="020F0502020204030204" pitchFamily="34" charset="0"/>
              </a:rPr>
              <a:t>Edge-Cloud-HPC Continuum</a:t>
            </a:r>
          </a:p>
        </p:txBody>
      </p:sp>
      <p:sp>
        <p:nvSpPr>
          <p:cNvPr id="20" name="TextBox 19">
            <a:extLst>
              <a:ext uri="{FF2B5EF4-FFF2-40B4-BE49-F238E27FC236}">
                <a16:creationId xmlns:a16="http://schemas.microsoft.com/office/drawing/2014/main" id="{E4177907-2BBC-CAA8-9B4A-3B629522C7C3}"/>
              </a:ext>
            </a:extLst>
          </p:cNvPr>
          <p:cNvSpPr txBox="1"/>
          <p:nvPr/>
        </p:nvSpPr>
        <p:spPr>
          <a:xfrm>
            <a:off x="674476" y="1943821"/>
            <a:ext cx="1513556" cy="553998"/>
          </a:xfrm>
          <a:prstGeom prst="rect">
            <a:avLst/>
          </a:prstGeom>
          <a:noFill/>
        </p:spPr>
        <p:txBody>
          <a:bodyPr wrap="square" rtlCol="0">
            <a:spAutoFit/>
          </a:bodyPr>
          <a:lstStyle/>
          <a:p>
            <a:r>
              <a:rPr lang="en-US" sz="1500" dirty="0">
                <a:solidFill>
                  <a:srgbClr val="28A351"/>
                </a:solidFill>
                <a:latin typeface="Roboto" panose="02000000000000000000" pitchFamily="2" charset="0"/>
                <a:ea typeface="Roboto" panose="02000000000000000000" pitchFamily="2" charset="0"/>
                <a:cs typeface="Calibri" panose="020F0502020204030204" pitchFamily="34" charset="0"/>
              </a:rPr>
              <a:t>WORKFLOW BENCHMARKS</a:t>
            </a:r>
          </a:p>
        </p:txBody>
      </p:sp>
      <p:cxnSp>
        <p:nvCxnSpPr>
          <p:cNvPr id="21" name="Straight Connector 20">
            <a:extLst>
              <a:ext uri="{FF2B5EF4-FFF2-40B4-BE49-F238E27FC236}">
                <a16:creationId xmlns:a16="http://schemas.microsoft.com/office/drawing/2014/main" id="{C79D104F-1006-DE14-61A0-A58FEDD05164}"/>
              </a:ext>
            </a:extLst>
          </p:cNvPr>
          <p:cNvCxnSpPr>
            <a:cxnSpLocks/>
          </p:cNvCxnSpPr>
          <p:nvPr/>
        </p:nvCxnSpPr>
        <p:spPr>
          <a:xfrm>
            <a:off x="1111386" y="3807548"/>
            <a:ext cx="3514728" cy="0"/>
          </a:xfrm>
          <a:prstGeom prst="line">
            <a:avLst/>
          </a:prstGeom>
          <a:ln w="28575"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853DD81-5621-0A40-60E4-D833D5F80153}"/>
              </a:ext>
            </a:extLst>
          </p:cNvPr>
          <p:cNvSpPr txBox="1"/>
          <p:nvPr/>
        </p:nvSpPr>
        <p:spPr>
          <a:xfrm>
            <a:off x="993528" y="4327796"/>
            <a:ext cx="1701433" cy="738664"/>
          </a:xfrm>
          <a:prstGeom prst="rect">
            <a:avLst/>
          </a:prstGeom>
          <a:noFill/>
        </p:spPr>
        <p:txBody>
          <a:bodyPr wrap="square" rtlCol="0">
            <a:spAutoFit/>
          </a:bodyPr>
          <a:lstStyle/>
          <a:p>
            <a:r>
              <a:rPr lang="en-US" sz="1400" dirty="0">
                <a:solidFill>
                  <a:schemeClr val="bg2">
                    <a:lumMod val="25000"/>
                  </a:schemeClr>
                </a:solidFill>
                <a:latin typeface="Roboto" panose="02000000000000000000" pitchFamily="2" charset="0"/>
                <a:ea typeface="Roboto" panose="02000000000000000000" pitchFamily="2" charset="0"/>
                <a:cs typeface="Calibri" panose="020F0502020204030204" pitchFamily="34" charset="0"/>
              </a:rPr>
              <a:t>Collaborative &amp; Community-driven Science</a:t>
            </a:r>
          </a:p>
        </p:txBody>
      </p:sp>
      <p:sp>
        <p:nvSpPr>
          <p:cNvPr id="24" name="TextBox 23">
            <a:extLst>
              <a:ext uri="{FF2B5EF4-FFF2-40B4-BE49-F238E27FC236}">
                <a16:creationId xmlns:a16="http://schemas.microsoft.com/office/drawing/2014/main" id="{77041D13-D096-743C-EA19-B8F09C62C2A9}"/>
              </a:ext>
            </a:extLst>
          </p:cNvPr>
          <p:cNvSpPr txBox="1"/>
          <p:nvPr/>
        </p:nvSpPr>
        <p:spPr>
          <a:xfrm>
            <a:off x="988695" y="3827363"/>
            <a:ext cx="1808050" cy="553998"/>
          </a:xfrm>
          <a:prstGeom prst="rect">
            <a:avLst/>
          </a:prstGeom>
          <a:noFill/>
        </p:spPr>
        <p:txBody>
          <a:bodyPr wrap="square" rtlCol="0">
            <a:spAutoFit/>
          </a:bodyPr>
          <a:lstStyle/>
          <a:p>
            <a:r>
              <a:rPr lang="en-US" sz="1500" dirty="0">
                <a:solidFill>
                  <a:srgbClr val="28A351"/>
                </a:solidFill>
                <a:latin typeface="Roboto" panose="02000000000000000000" pitchFamily="2" charset="0"/>
                <a:ea typeface="Roboto" panose="02000000000000000000" pitchFamily="2" charset="0"/>
                <a:cs typeface="Calibri" panose="020F0502020204030204" pitchFamily="34" charset="0"/>
              </a:rPr>
              <a:t>INTER-AGENCY</a:t>
            </a:r>
          </a:p>
          <a:p>
            <a:r>
              <a:rPr lang="en-US" sz="1500" dirty="0">
                <a:solidFill>
                  <a:srgbClr val="28A351"/>
                </a:solidFill>
                <a:latin typeface="Roboto" panose="02000000000000000000" pitchFamily="2" charset="0"/>
                <a:ea typeface="Roboto" panose="02000000000000000000" pitchFamily="2" charset="0"/>
                <a:cs typeface="Calibri" panose="020F0502020204030204" pitchFamily="34" charset="0"/>
              </a:rPr>
              <a:t>COLLABORATION</a:t>
            </a:r>
          </a:p>
        </p:txBody>
      </p:sp>
      <p:cxnSp>
        <p:nvCxnSpPr>
          <p:cNvPr id="26" name="Straight Connector 25">
            <a:extLst>
              <a:ext uri="{FF2B5EF4-FFF2-40B4-BE49-F238E27FC236}">
                <a16:creationId xmlns:a16="http://schemas.microsoft.com/office/drawing/2014/main" id="{76ED7EAA-4E74-CEEF-81C4-B80D248631F3}"/>
              </a:ext>
            </a:extLst>
          </p:cNvPr>
          <p:cNvCxnSpPr>
            <a:cxnSpLocks/>
          </p:cNvCxnSpPr>
          <p:nvPr/>
        </p:nvCxnSpPr>
        <p:spPr>
          <a:xfrm>
            <a:off x="7356865" y="4930471"/>
            <a:ext cx="2436504" cy="0"/>
          </a:xfrm>
          <a:prstGeom prst="line">
            <a:avLst/>
          </a:prstGeom>
          <a:ln w="28575"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9CC14BF-19D7-8263-BE8D-361352C91B8D}"/>
              </a:ext>
            </a:extLst>
          </p:cNvPr>
          <p:cNvSpPr txBox="1"/>
          <p:nvPr/>
        </p:nvSpPr>
        <p:spPr>
          <a:xfrm>
            <a:off x="7925376" y="5428084"/>
            <a:ext cx="1976917" cy="523220"/>
          </a:xfrm>
          <a:prstGeom prst="rect">
            <a:avLst/>
          </a:prstGeom>
          <a:noFill/>
        </p:spPr>
        <p:txBody>
          <a:bodyPr wrap="square" rtlCol="0">
            <a:spAutoFit/>
          </a:bodyPr>
          <a:lstStyle/>
          <a:p>
            <a:pPr algn="r"/>
            <a:r>
              <a:rPr lang="en-US" sz="1400" dirty="0">
                <a:solidFill>
                  <a:schemeClr val="bg2">
                    <a:lumMod val="25000"/>
                  </a:schemeClr>
                </a:solidFill>
                <a:latin typeface="Roboto" panose="02000000000000000000" pitchFamily="2" charset="0"/>
                <a:ea typeface="Roboto" panose="02000000000000000000" pitchFamily="2" charset="0"/>
                <a:cs typeface="Calibri" panose="020F0502020204030204" pitchFamily="34" charset="0"/>
              </a:rPr>
              <a:t>Privacy preserving workflows</a:t>
            </a:r>
          </a:p>
        </p:txBody>
      </p:sp>
      <p:sp>
        <p:nvSpPr>
          <p:cNvPr id="28" name="TextBox 27">
            <a:extLst>
              <a:ext uri="{FF2B5EF4-FFF2-40B4-BE49-F238E27FC236}">
                <a16:creationId xmlns:a16="http://schemas.microsoft.com/office/drawing/2014/main" id="{943A5C9A-BE26-9C1B-B4DC-D62CBD051DB6}"/>
              </a:ext>
            </a:extLst>
          </p:cNvPr>
          <p:cNvSpPr txBox="1"/>
          <p:nvPr/>
        </p:nvSpPr>
        <p:spPr>
          <a:xfrm>
            <a:off x="8252216" y="4940275"/>
            <a:ext cx="1650077" cy="553998"/>
          </a:xfrm>
          <a:prstGeom prst="rect">
            <a:avLst/>
          </a:prstGeom>
          <a:noFill/>
        </p:spPr>
        <p:txBody>
          <a:bodyPr wrap="square" rtlCol="0">
            <a:spAutoFit/>
          </a:bodyPr>
          <a:lstStyle/>
          <a:p>
            <a:pPr algn="r"/>
            <a:r>
              <a:rPr lang="en-US" sz="1500" dirty="0">
                <a:solidFill>
                  <a:srgbClr val="28A351"/>
                </a:solidFill>
                <a:latin typeface="Roboto" panose="02000000000000000000" pitchFamily="2" charset="0"/>
                <a:ea typeface="Roboto" panose="02000000000000000000" pitchFamily="2" charset="0"/>
                <a:cs typeface="Calibri" panose="020F0502020204030204" pitchFamily="34" charset="0"/>
              </a:rPr>
              <a:t>FEDERATED LEARNING</a:t>
            </a:r>
          </a:p>
        </p:txBody>
      </p:sp>
      <p:cxnSp>
        <p:nvCxnSpPr>
          <p:cNvPr id="29" name="Straight Connector 28">
            <a:extLst>
              <a:ext uri="{FF2B5EF4-FFF2-40B4-BE49-F238E27FC236}">
                <a16:creationId xmlns:a16="http://schemas.microsoft.com/office/drawing/2014/main" id="{F6C15930-02AE-6AE7-91D8-EBD9DD15CEAA}"/>
              </a:ext>
            </a:extLst>
          </p:cNvPr>
          <p:cNvCxnSpPr>
            <a:cxnSpLocks/>
          </p:cNvCxnSpPr>
          <p:nvPr/>
        </p:nvCxnSpPr>
        <p:spPr>
          <a:xfrm>
            <a:off x="7699449" y="3276604"/>
            <a:ext cx="3685729" cy="0"/>
          </a:xfrm>
          <a:prstGeom prst="line">
            <a:avLst/>
          </a:prstGeom>
          <a:ln w="28575"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E47E1E9-C02F-DBEA-5F9F-94CBAE987F06}"/>
              </a:ext>
            </a:extLst>
          </p:cNvPr>
          <p:cNvSpPr txBox="1"/>
          <p:nvPr/>
        </p:nvSpPr>
        <p:spPr>
          <a:xfrm>
            <a:off x="9203387" y="3975818"/>
            <a:ext cx="2282558" cy="523220"/>
          </a:xfrm>
          <a:prstGeom prst="rect">
            <a:avLst/>
          </a:prstGeom>
          <a:noFill/>
        </p:spPr>
        <p:txBody>
          <a:bodyPr wrap="square" rtlCol="0">
            <a:spAutoFit/>
          </a:bodyPr>
          <a:lstStyle/>
          <a:p>
            <a:pPr algn="r"/>
            <a:r>
              <a:rPr lang="en-US" sz="1400" dirty="0">
                <a:solidFill>
                  <a:schemeClr val="bg2">
                    <a:lumMod val="25000"/>
                  </a:schemeClr>
                </a:solidFill>
                <a:latin typeface="Roboto" panose="02000000000000000000" pitchFamily="2" charset="0"/>
                <a:ea typeface="Roboto" panose="02000000000000000000" pitchFamily="2" charset="0"/>
                <a:cs typeface="Calibri" panose="020F0502020204030204" pitchFamily="34" charset="0"/>
              </a:rPr>
              <a:t>Sharing and </a:t>
            </a:r>
          </a:p>
          <a:p>
            <a:pPr algn="r"/>
            <a:r>
              <a:rPr lang="en-US" sz="1400" dirty="0">
                <a:solidFill>
                  <a:schemeClr val="bg2">
                    <a:lumMod val="25000"/>
                  </a:schemeClr>
                </a:solidFill>
                <a:latin typeface="Roboto" panose="02000000000000000000" pitchFamily="2" charset="0"/>
                <a:ea typeface="Roboto" panose="02000000000000000000" pitchFamily="2" charset="0"/>
                <a:cs typeface="Calibri" panose="020F0502020204030204" pitchFamily="34" charset="0"/>
              </a:rPr>
              <a:t>interoperability</a:t>
            </a:r>
          </a:p>
        </p:txBody>
      </p:sp>
      <p:sp>
        <p:nvSpPr>
          <p:cNvPr id="31" name="TextBox 30">
            <a:extLst>
              <a:ext uri="{FF2B5EF4-FFF2-40B4-BE49-F238E27FC236}">
                <a16:creationId xmlns:a16="http://schemas.microsoft.com/office/drawing/2014/main" id="{C65309F0-68DF-F31F-39AB-08184AF32982}"/>
              </a:ext>
            </a:extLst>
          </p:cNvPr>
          <p:cNvSpPr txBox="1"/>
          <p:nvPr/>
        </p:nvSpPr>
        <p:spPr>
          <a:xfrm>
            <a:off x="9853797" y="3296419"/>
            <a:ext cx="1650077" cy="784830"/>
          </a:xfrm>
          <a:prstGeom prst="rect">
            <a:avLst/>
          </a:prstGeom>
          <a:noFill/>
        </p:spPr>
        <p:txBody>
          <a:bodyPr wrap="square" rtlCol="0">
            <a:spAutoFit/>
          </a:bodyPr>
          <a:lstStyle/>
          <a:p>
            <a:pPr algn="r"/>
            <a:r>
              <a:rPr lang="en-US" sz="1500" dirty="0">
                <a:solidFill>
                  <a:srgbClr val="28A351"/>
                </a:solidFill>
                <a:latin typeface="Roboto" panose="02000000000000000000" pitchFamily="2" charset="0"/>
                <a:ea typeface="Roboto" panose="02000000000000000000" pitchFamily="2" charset="0"/>
                <a:cs typeface="Calibri" panose="020F0502020204030204" pitchFamily="34" charset="0"/>
              </a:rPr>
              <a:t>FAIR WORKFLOW COMPONENTS</a:t>
            </a:r>
          </a:p>
        </p:txBody>
      </p:sp>
      <p:cxnSp>
        <p:nvCxnSpPr>
          <p:cNvPr id="36" name="Straight Connector 35">
            <a:extLst>
              <a:ext uri="{FF2B5EF4-FFF2-40B4-BE49-F238E27FC236}">
                <a16:creationId xmlns:a16="http://schemas.microsoft.com/office/drawing/2014/main" id="{ED3BE881-15B4-18D4-E178-FB9231DCA0D8}"/>
              </a:ext>
            </a:extLst>
          </p:cNvPr>
          <p:cNvCxnSpPr>
            <a:cxnSpLocks/>
          </p:cNvCxnSpPr>
          <p:nvPr/>
        </p:nvCxnSpPr>
        <p:spPr>
          <a:xfrm>
            <a:off x="6697796" y="4124094"/>
            <a:ext cx="2415333" cy="0"/>
          </a:xfrm>
          <a:prstGeom prst="line">
            <a:avLst/>
          </a:prstGeom>
          <a:ln w="28575" cap="rnd">
            <a:solidFill>
              <a:srgbClr val="B835CE"/>
            </a:solidFill>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CFF3397-2392-D743-B022-D50081572132}"/>
              </a:ext>
            </a:extLst>
          </p:cNvPr>
          <p:cNvCxnSpPr>
            <a:cxnSpLocks/>
          </p:cNvCxnSpPr>
          <p:nvPr/>
        </p:nvCxnSpPr>
        <p:spPr>
          <a:xfrm>
            <a:off x="7353528" y="1610805"/>
            <a:ext cx="3188966" cy="0"/>
          </a:xfrm>
          <a:prstGeom prst="line">
            <a:avLst/>
          </a:prstGeom>
          <a:ln w="28575"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E0722E1-16B2-2B4E-85ED-360AF0039491}"/>
              </a:ext>
            </a:extLst>
          </p:cNvPr>
          <p:cNvSpPr txBox="1"/>
          <p:nvPr/>
        </p:nvSpPr>
        <p:spPr>
          <a:xfrm>
            <a:off x="8352472" y="2073960"/>
            <a:ext cx="2282558" cy="307777"/>
          </a:xfrm>
          <a:prstGeom prst="rect">
            <a:avLst/>
          </a:prstGeom>
          <a:noFill/>
        </p:spPr>
        <p:txBody>
          <a:bodyPr wrap="square" rtlCol="0">
            <a:spAutoFit/>
          </a:bodyPr>
          <a:lstStyle/>
          <a:p>
            <a:pPr algn="r"/>
            <a:r>
              <a:rPr lang="en-US" sz="1400" dirty="0">
                <a:solidFill>
                  <a:schemeClr val="bg2">
                    <a:lumMod val="25000"/>
                  </a:schemeClr>
                </a:solidFill>
                <a:latin typeface="Roboto" panose="02000000000000000000" pitchFamily="2" charset="0"/>
                <a:ea typeface="Roboto" panose="02000000000000000000" pitchFamily="2" charset="0"/>
                <a:cs typeface="Calibri" panose="020F0502020204030204" pitchFamily="34" charset="0"/>
              </a:rPr>
              <a:t>Responsible AI</a:t>
            </a:r>
          </a:p>
        </p:txBody>
      </p:sp>
      <p:sp>
        <p:nvSpPr>
          <p:cNvPr id="41" name="TextBox 40">
            <a:extLst>
              <a:ext uri="{FF2B5EF4-FFF2-40B4-BE49-F238E27FC236}">
                <a16:creationId xmlns:a16="http://schemas.microsoft.com/office/drawing/2014/main" id="{0A88025E-F486-9533-D3A2-C87F3CD2AB8A}"/>
              </a:ext>
            </a:extLst>
          </p:cNvPr>
          <p:cNvSpPr txBox="1"/>
          <p:nvPr/>
        </p:nvSpPr>
        <p:spPr>
          <a:xfrm>
            <a:off x="8164656" y="1586151"/>
            <a:ext cx="2488304" cy="553998"/>
          </a:xfrm>
          <a:prstGeom prst="rect">
            <a:avLst/>
          </a:prstGeom>
          <a:noFill/>
        </p:spPr>
        <p:txBody>
          <a:bodyPr wrap="square" rtlCol="0">
            <a:spAutoFit/>
          </a:bodyPr>
          <a:lstStyle/>
          <a:p>
            <a:pPr algn="r"/>
            <a:r>
              <a:rPr lang="en-US" sz="1500" dirty="0">
                <a:solidFill>
                  <a:srgbClr val="28A351"/>
                </a:solidFill>
                <a:latin typeface="Roboto" panose="02000000000000000000" pitchFamily="2" charset="0"/>
                <a:ea typeface="Roboto" panose="02000000000000000000" pitchFamily="2" charset="0"/>
                <a:cs typeface="Calibri" panose="020F0502020204030204" pitchFamily="34" charset="0"/>
              </a:rPr>
              <a:t>ENRICHED PROVENANCE &amp; METADATA</a:t>
            </a:r>
          </a:p>
        </p:txBody>
      </p:sp>
      <p:cxnSp>
        <p:nvCxnSpPr>
          <p:cNvPr id="45" name="Straight Connector 44">
            <a:extLst>
              <a:ext uri="{FF2B5EF4-FFF2-40B4-BE49-F238E27FC236}">
                <a16:creationId xmlns:a16="http://schemas.microsoft.com/office/drawing/2014/main" id="{3942524F-3F2E-3463-9AED-507CD1AC9B7C}"/>
              </a:ext>
            </a:extLst>
          </p:cNvPr>
          <p:cNvCxnSpPr>
            <a:cxnSpLocks/>
          </p:cNvCxnSpPr>
          <p:nvPr/>
        </p:nvCxnSpPr>
        <p:spPr>
          <a:xfrm>
            <a:off x="2983931" y="3407409"/>
            <a:ext cx="1788071" cy="0"/>
          </a:xfrm>
          <a:prstGeom prst="line">
            <a:avLst/>
          </a:prstGeom>
          <a:ln w="28575" cap="rnd">
            <a:solidFill>
              <a:srgbClr val="FF7C47"/>
            </a:solidFill>
            <a:roun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6032C76-646A-EC09-5BEB-9D9F322012C7}"/>
              </a:ext>
            </a:extLst>
          </p:cNvPr>
          <p:cNvSpPr txBox="1"/>
          <p:nvPr/>
        </p:nvSpPr>
        <p:spPr>
          <a:xfrm>
            <a:off x="2821581" y="3376721"/>
            <a:ext cx="1499934" cy="323165"/>
          </a:xfrm>
          <a:prstGeom prst="rect">
            <a:avLst/>
          </a:prstGeom>
          <a:noFill/>
        </p:spPr>
        <p:txBody>
          <a:bodyPr wrap="square" rtlCol="0">
            <a:spAutoFit/>
          </a:bodyPr>
          <a:lstStyle/>
          <a:p>
            <a:pPr algn="r"/>
            <a:r>
              <a:rPr lang="en-US" sz="1500" dirty="0">
                <a:solidFill>
                  <a:srgbClr val="FF7C47"/>
                </a:solidFill>
                <a:latin typeface="Roboto" panose="02000000000000000000" pitchFamily="2" charset="0"/>
                <a:ea typeface="Roboto" panose="02000000000000000000" pitchFamily="2" charset="0"/>
                <a:cs typeface="Calibri" panose="020F0502020204030204" pitchFamily="34" charset="0"/>
              </a:rPr>
              <a:t>FACILITIES API</a:t>
            </a:r>
          </a:p>
        </p:txBody>
      </p:sp>
      <p:cxnSp>
        <p:nvCxnSpPr>
          <p:cNvPr id="49" name="Straight Connector 48">
            <a:extLst>
              <a:ext uri="{FF2B5EF4-FFF2-40B4-BE49-F238E27FC236}">
                <a16:creationId xmlns:a16="http://schemas.microsoft.com/office/drawing/2014/main" id="{DB879289-A789-419A-8B3E-4521FB3DFA3F}"/>
              </a:ext>
            </a:extLst>
          </p:cNvPr>
          <p:cNvCxnSpPr>
            <a:cxnSpLocks/>
          </p:cNvCxnSpPr>
          <p:nvPr/>
        </p:nvCxnSpPr>
        <p:spPr>
          <a:xfrm>
            <a:off x="2925074" y="4768825"/>
            <a:ext cx="1831669" cy="0"/>
          </a:xfrm>
          <a:prstGeom prst="line">
            <a:avLst/>
          </a:prstGeom>
          <a:ln w="28575"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8E6847A-0122-D31A-BD50-700BF9DE4D16}"/>
              </a:ext>
            </a:extLst>
          </p:cNvPr>
          <p:cNvSpPr txBox="1"/>
          <p:nvPr/>
        </p:nvSpPr>
        <p:spPr>
          <a:xfrm>
            <a:off x="2807216" y="5280364"/>
            <a:ext cx="1701433" cy="523220"/>
          </a:xfrm>
          <a:prstGeom prst="rect">
            <a:avLst/>
          </a:prstGeom>
          <a:noFill/>
        </p:spPr>
        <p:txBody>
          <a:bodyPr wrap="square" rtlCol="0">
            <a:spAutoFit/>
          </a:bodyPr>
          <a:lstStyle/>
          <a:p>
            <a:r>
              <a:rPr lang="en-US" sz="1400" dirty="0">
                <a:solidFill>
                  <a:schemeClr val="bg2">
                    <a:lumMod val="25000"/>
                  </a:schemeClr>
                </a:solidFill>
                <a:latin typeface="Roboto" panose="02000000000000000000" pitchFamily="2" charset="0"/>
                <a:ea typeface="Roboto" panose="02000000000000000000" pitchFamily="2" charset="0"/>
                <a:cs typeface="Calibri" panose="020F0502020204030204" pitchFamily="34" charset="0"/>
              </a:rPr>
              <a:t>Collaborative Systems</a:t>
            </a:r>
          </a:p>
        </p:txBody>
      </p:sp>
      <p:sp>
        <p:nvSpPr>
          <p:cNvPr id="51" name="TextBox 50">
            <a:extLst>
              <a:ext uri="{FF2B5EF4-FFF2-40B4-BE49-F238E27FC236}">
                <a16:creationId xmlns:a16="http://schemas.microsoft.com/office/drawing/2014/main" id="{6B1A9C6F-1033-1E54-46CD-2AF510F77E4D}"/>
              </a:ext>
            </a:extLst>
          </p:cNvPr>
          <p:cNvSpPr txBox="1"/>
          <p:nvPr/>
        </p:nvSpPr>
        <p:spPr>
          <a:xfrm>
            <a:off x="2802383" y="4788640"/>
            <a:ext cx="2438409" cy="553998"/>
          </a:xfrm>
          <a:prstGeom prst="rect">
            <a:avLst/>
          </a:prstGeom>
          <a:noFill/>
        </p:spPr>
        <p:txBody>
          <a:bodyPr wrap="square" rtlCol="0">
            <a:spAutoFit/>
          </a:bodyPr>
          <a:lstStyle/>
          <a:p>
            <a:r>
              <a:rPr lang="en-US" sz="1500" dirty="0">
                <a:solidFill>
                  <a:srgbClr val="28A351"/>
                </a:solidFill>
                <a:latin typeface="Roboto" panose="02000000000000000000" pitchFamily="2" charset="0"/>
                <a:ea typeface="Roboto" panose="02000000000000000000" pitchFamily="2" charset="0"/>
                <a:cs typeface="Calibri" panose="020F0502020204030204" pitchFamily="34" charset="0"/>
              </a:rPr>
              <a:t>DISTRIBUTED SERVICES</a:t>
            </a:r>
          </a:p>
          <a:p>
            <a:r>
              <a:rPr lang="en-US" sz="1500" dirty="0">
                <a:solidFill>
                  <a:srgbClr val="28A351"/>
                </a:solidFill>
                <a:latin typeface="Roboto" panose="02000000000000000000" pitchFamily="2" charset="0"/>
                <a:ea typeface="Roboto" panose="02000000000000000000" pitchFamily="2" charset="0"/>
                <a:cs typeface="Calibri" panose="020F0502020204030204" pitchFamily="34" charset="0"/>
              </a:rPr>
              <a:t>ORCHESTRATION</a:t>
            </a:r>
          </a:p>
        </p:txBody>
      </p:sp>
      <p:cxnSp>
        <p:nvCxnSpPr>
          <p:cNvPr id="54" name="Straight Connector 53">
            <a:extLst>
              <a:ext uri="{FF2B5EF4-FFF2-40B4-BE49-F238E27FC236}">
                <a16:creationId xmlns:a16="http://schemas.microsoft.com/office/drawing/2014/main" id="{6AC48617-004D-B193-7389-8E8B720DB86E}"/>
              </a:ext>
            </a:extLst>
          </p:cNvPr>
          <p:cNvCxnSpPr>
            <a:cxnSpLocks/>
          </p:cNvCxnSpPr>
          <p:nvPr/>
        </p:nvCxnSpPr>
        <p:spPr>
          <a:xfrm flipV="1">
            <a:off x="6955019" y="1610805"/>
            <a:ext cx="398509" cy="256014"/>
          </a:xfrm>
          <a:prstGeom prst="line">
            <a:avLst/>
          </a:prstGeom>
          <a:ln w="28575"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D933440-BC30-D6FC-9FE2-5F87246226F0}"/>
              </a:ext>
            </a:extLst>
          </p:cNvPr>
          <p:cNvCxnSpPr>
            <a:cxnSpLocks/>
          </p:cNvCxnSpPr>
          <p:nvPr/>
        </p:nvCxnSpPr>
        <p:spPr>
          <a:xfrm>
            <a:off x="6955019" y="4538198"/>
            <a:ext cx="405183" cy="392899"/>
          </a:xfrm>
          <a:prstGeom prst="line">
            <a:avLst/>
          </a:prstGeom>
          <a:ln w="28575"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580CCBF-0C9B-49F4-CBA8-F1B09D21DAE8}"/>
              </a:ext>
            </a:extLst>
          </p:cNvPr>
          <p:cNvCxnSpPr>
            <a:cxnSpLocks/>
          </p:cNvCxnSpPr>
          <p:nvPr/>
        </p:nvCxnSpPr>
        <p:spPr>
          <a:xfrm flipH="1">
            <a:off x="4761767" y="4417944"/>
            <a:ext cx="309058" cy="348843"/>
          </a:xfrm>
          <a:prstGeom prst="line">
            <a:avLst/>
          </a:prstGeom>
          <a:ln w="28575"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26624" name="Straight Connector 26623">
            <a:extLst>
              <a:ext uri="{FF2B5EF4-FFF2-40B4-BE49-F238E27FC236}">
                <a16:creationId xmlns:a16="http://schemas.microsoft.com/office/drawing/2014/main" id="{F637D934-2ABF-8A01-247A-2C75FCFC5B11}"/>
              </a:ext>
            </a:extLst>
          </p:cNvPr>
          <p:cNvCxnSpPr>
            <a:cxnSpLocks/>
          </p:cNvCxnSpPr>
          <p:nvPr/>
        </p:nvCxnSpPr>
        <p:spPr>
          <a:xfrm>
            <a:off x="6443231" y="1113979"/>
            <a:ext cx="1909241" cy="0"/>
          </a:xfrm>
          <a:prstGeom prst="line">
            <a:avLst/>
          </a:prstGeom>
          <a:ln w="28575" cap="rnd">
            <a:solidFill>
              <a:srgbClr val="FF7C47"/>
            </a:solidFill>
            <a:round/>
          </a:ln>
        </p:spPr>
        <p:style>
          <a:lnRef idx="1">
            <a:schemeClr val="accent1"/>
          </a:lnRef>
          <a:fillRef idx="0">
            <a:schemeClr val="accent1"/>
          </a:fillRef>
          <a:effectRef idx="0">
            <a:schemeClr val="accent1"/>
          </a:effectRef>
          <a:fontRef idx="minor">
            <a:schemeClr val="tx1"/>
          </a:fontRef>
        </p:style>
      </p:cxnSp>
      <p:cxnSp>
        <p:nvCxnSpPr>
          <p:cNvPr id="26625" name="Straight Connector 26624">
            <a:extLst>
              <a:ext uri="{FF2B5EF4-FFF2-40B4-BE49-F238E27FC236}">
                <a16:creationId xmlns:a16="http://schemas.microsoft.com/office/drawing/2014/main" id="{6E7AF58F-4A71-1F03-1543-211A0763D1F1}"/>
              </a:ext>
            </a:extLst>
          </p:cNvPr>
          <p:cNvCxnSpPr>
            <a:cxnSpLocks/>
          </p:cNvCxnSpPr>
          <p:nvPr/>
        </p:nvCxnSpPr>
        <p:spPr>
          <a:xfrm flipV="1">
            <a:off x="6205491" y="1119511"/>
            <a:ext cx="233301" cy="747308"/>
          </a:xfrm>
          <a:prstGeom prst="line">
            <a:avLst/>
          </a:prstGeom>
          <a:ln w="28575" cap="rnd">
            <a:solidFill>
              <a:srgbClr val="FF7C47"/>
            </a:solidFill>
            <a:round/>
          </a:ln>
        </p:spPr>
        <p:style>
          <a:lnRef idx="1">
            <a:schemeClr val="accent1"/>
          </a:lnRef>
          <a:fillRef idx="0">
            <a:schemeClr val="accent1"/>
          </a:fillRef>
          <a:effectRef idx="0">
            <a:schemeClr val="accent1"/>
          </a:effectRef>
          <a:fontRef idx="minor">
            <a:schemeClr val="tx1"/>
          </a:fontRef>
        </p:style>
      </p:cxnSp>
      <p:sp>
        <p:nvSpPr>
          <p:cNvPr id="26629" name="TextBox 26628">
            <a:extLst>
              <a:ext uri="{FF2B5EF4-FFF2-40B4-BE49-F238E27FC236}">
                <a16:creationId xmlns:a16="http://schemas.microsoft.com/office/drawing/2014/main" id="{CD27F4E5-61C0-7769-DD7F-9E6378E8BF6B}"/>
              </a:ext>
            </a:extLst>
          </p:cNvPr>
          <p:cNvSpPr txBox="1"/>
          <p:nvPr/>
        </p:nvSpPr>
        <p:spPr>
          <a:xfrm>
            <a:off x="6333282" y="1106648"/>
            <a:ext cx="2146268" cy="323165"/>
          </a:xfrm>
          <a:prstGeom prst="rect">
            <a:avLst/>
          </a:prstGeom>
          <a:noFill/>
        </p:spPr>
        <p:txBody>
          <a:bodyPr wrap="square" rtlCol="0">
            <a:spAutoFit/>
          </a:bodyPr>
          <a:lstStyle/>
          <a:p>
            <a:pPr algn="r"/>
            <a:r>
              <a:rPr lang="en-US" sz="1500" dirty="0">
                <a:solidFill>
                  <a:srgbClr val="FF7C47"/>
                </a:solidFill>
                <a:latin typeface="Roboto" panose="02000000000000000000" pitchFamily="2" charset="0"/>
                <a:ea typeface="Roboto" panose="02000000000000000000" pitchFamily="2" charset="0"/>
                <a:cs typeface="Calibri" panose="020F0502020204030204" pitchFamily="34" charset="0"/>
              </a:rPr>
              <a:t>FEDERATED IDENTITY</a:t>
            </a:r>
          </a:p>
        </p:txBody>
      </p:sp>
      <p:cxnSp>
        <p:nvCxnSpPr>
          <p:cNvPr id="26631" name="Straight Connector 26630">
            <a:extLst>
              <a:ext uri="{FF2B5EF4-FFF2-40B4-BE49-F238E27FC236}">
                <a16:creationId xmlns:a16="http://schemas.microsoft.com/office/drawing/2014/main" id="{0FE21E4B-B37B-EA5C-8D2C-28149F8A5494}"/>
              </a:ext>
            </a:extLst>
          </p:cNvPr>
          <p:cNvCxnSpPr>
            <a:cxnSpLocks/>
          </p:cNvCxnSpPr>
          <p:nvPr/>
        </p:nvCxnSpPr>
        <p:spPr>
          <a:xfrm>
            <a:off x="2490348" y="2661916"/>
            <a:ext cx="1645812" cy="0"/>
          </a:xfrm>
          <a:prstGeom prst="line">
            <a:avLst/>
          </a:prstGeom>
          <a:ln w="28575" cap="rnd">
            <a:solidFill>
              <a:srgbClr val="B835CE"/>
            </a:solidFill>
            <a:round/>
          </a:ln>
        </p:spPr>
        <p:style>
          <a:lnRef idx="1">
            <a:schemeClr val="accent1"/>
          </a:lnRef>
          <a:fillRef idx="0">
            <a:schemeClr val="accent1"/>
          </a:fillRef>
          <a:effectRef idx="0">
            <a:schemeClr val="accent1"/>
          </a:effectRef>
          <a:fontRef idx="minor">
            <a:schemeClr val="tx1"/>
          </a:fontRef>
        </p:style>
      </p:cxnSp>
      <p:cxnSp>
        <p:nvCxnSpPr>
          <p:cNvPr id="26633" name="Straight Connector 26632">
            <a:extLst>
              <a:ext uri="{FF2B5EF4-FFF2-40B4-BE49-F238E27FC236}">
                <a16:creationId xmlns:a16="http://schemas.microsoft.com/office/drawing/2014/main" id="{7498679A-6107-6DCA-92D3-973124016950}"/>
              </a:ext>
            </a:extLst>
          </p:cNvPr>
          <p:cNvCxnSpPr>
            <a:cxnSpLocks/>
          </p:cNvCxnSpPr>
          <p:nvPr/>
        </p:nvCxnSpPr>
        <p:spPr>
          <a:xfrm>
            <a:off x="4140118" y="2661916"/>
            <a:ext cx="897572" cy="238103"/>
          </a:xfrm>
          <a:prstGeom prst="line">
            <a:avLst/>
          </a:prstGeom>
          <a:ln w="28575" cap="rnd">
            <a:solidFill>
              <a:srgbClr val="B835CE"/>
            </a:solidFill>
            <a:round/>
          </a:ln>
        </p:spPr>
        <p:style>
          <a:lnRef idx="1">
            <a:schemeClr val="accent1"/>
          </a:lnRef>
          <a:fillRef idx="0">
            <a:schemeClr val="accent1"/>
          </a:fillRef>
          <a:effectRef idx="0">
            <a:schemeClr val="accent1"/>
          </a:effectRef>
          <a:fontRef idx="minor">
            <a:schemeClr val="tx1"/>
          </a:fontRef>
        </p:style>
      </p:cxnSp>
      <p:cxnSp>
        <p:nvCxnSpPr>
          <p:cNvPr id="26646" name="Straight Connector 26645">
            <a:extLst>
              <a:ext uri="{FF2B5EF4-FFF2-40B4-BE49-F238E27FC236}">
                <a16:creationId xmlns:a16="http://schemas.microsoft.com/office/drawing/2014/main" id="{1C0C2DE9-A844-6432-131C-1DAF24B14312}"/>
              </a:ext>
            </a:extLst>
          </p:cNvPr>
          <p:cNvCxnSpPr>
            <a:cxnSpLocks/>
          </p:cNvCxnSpPr>
          <p:nvPr/>
        </p:nvCxnSpPr>
        <p:spPr>
          <a:xfrm>
            <a:off x="7041458" y="2624671"/>
            <a:ext cx="2500855" cy="0"/>
          </a:xfrm>
          <a:prstGeom prst="line">
            <a:avLst/>
          </a:prstGeom>
          <a:ln w="28575" cap="rnd">
            <a:solidFill>
              <a:srgbClr val="B835CE"/>
            </a:solidFill>
            <a:round/>
          </a:ln>
        </p:spPr>
        <p:style>
          <a:lnRef idx="1">
            <a:schemeClr val="accent1"/>
          </a:lnRef>
          <a:fillRef idx="0">
            <a:schemeClr val="accent1"/>
          </a:fillRef>
          <a:effectRef idx="0">
            <a:schemeClr val="accent1"/>
          </a:effectRef>
          <a:fontRef idx="minor">
            <a:schemeClr val="tx1"/>
          </a:fontRef>
        </p:style>
      </p:cxnSp>
      <p:sp>
        <p:nvSpPr>
          <p:cNvPr id="26647" name="TextBox 26646">
            <a:extLst>
              <a:ext uri="{FF2B5EF4-FFF2-40B4-BE49-F238E27FC236}">
                <a16:creationId xmlns:a16="http://schemas.microsoft.com/office/drawing/2014/main" id="{E99FA1E6-2E21-3CA4-9A01-3DC5F56D3165}"/>
              </a:ext>
            </a:extLst>
          </p:cNvPr>
          <p:cNvSpPr txBox="1"/>
          <p:nvPr/>
        </p:nvSpPr>
        <p:spPr>
          <a:xfrm>
            <a:off x="8096114" y="2598102"/>
            <a:ext cx="1571616" cy="553998"/>
          </a:xfrm>
          <a:prstGeom prst="rect">
            <a:avLst/>
          </a:prstGeom>
          <a:noFill/>
        </p:spPr>
        <p:txBody>
          <a:bodyPr wrap="square" rtlCol="0">
            <a:spAutoFit/>
          </a:bodyPr>
          <a:lstStyle/>
          <a:p>
            <a:pPr algn="r"/>
            <a:r>
              <a:rPr lang="en-US" sz="1500" dirty="0">
                <a:solidFill>
                  <a:srgbClr val="7030A0"/>
                </a:solidFill>
                <a:latin typeface="Roboto" panose="02000000000000000000" pitchFamily="2" charset="0"/>
                <a:ea typeface="Roboto" panose="02000000000000000000" pitchFamily="2" charset="0"/>
                <a:cs typeface="Calibri" panose="020F0502020204030204" pitchFamily="34" charset="0"/>
              </a:rPr>
              <a:t>HIGH-SPEED NETWORKS</a:t>
            </a:r>
          </a:p>
        </p:txBody>
      </p:sp>
      <p:cxnSp>
        <p:nvCxnSpPr>
          <p:cNvPr id="26649" name="Straight Connector 26648">
            <a:extLst>
              <a:ext uri="{FF2B5EF4-FFF2-40B4-BE49-F238E27FC236}">
                <a16:creationId xmlns:a16="http://schemas.microsoft.com/office/drawing/2014/main" id="{3815EF45-EB17-6E17-FBC9-ADC6BD5438FD}"/>
              </a:ext>
            </a:extLst>
          </p:cNvPr>
          <p:cNvCxnSpPr>
            <a:cxnSpLocks/>
          </p:cNvCxnSpPr>
          <p:nvPr/>
        </p:nvCxnSpPr>
        <p:spPr>
          <a:xfrm>
            <a:off x="6089326" y="422982"/>
            <a:ext cx="4341168" cy="0"/>
          </a:xfrm>
          <a:prstGeom prst="line">
            <a:avLst/>
          </a:prstGeom>
          <a:ln w="28575"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sp>
        <p:nvSpPr>
          <p:cNvPr id="26650" name="TextBox 26649">
            <a:extLst>
              <a:ext uri="{FF2B5EF4-FFF2-40B4-BE49-F238E27FC236}">
                <a16:creationId xmlns:a16="http://schemas.microsoft.com/office/drawing/2014/main" id="{A5FF6453-16E2-1C21-B9CF-7AB91AAD87E0}"/>
              </a:ext>
            </a:extLst>
          </p:cNvPr>
          <p:cNvSpPr txBox="1"/>
          <p:nvPr/>
        </p:nvSpPr>
        <p:spPr>
          <a:xfrm>
            <a:off x="8240472" y="914868"/>
            <a:ext cx="2282558" cy="307777"/>
          </a:xfrm>
          <a:prstGeom prst="rect">
            <a:avLst/>
          </a:prstGeom>
          <a:noFill/>
        </p:spPr>
        <p:txBody>
          <a:bodyPr wrap="square" rtlCol="0">
            <a:spAutoFit/>
          </a:bodyPr>
          <a:lstStyle/>
          <a:p>
            <a:pPr algn="r"/>
            <a:r>
              <a:rPr lang="en-US" sz="1400" dirty="0">
                <a:solidFill>
                  <a:schemeClr val="bg2">
                    <a:lumMod val="25000"/>
                  </a:schemeClr>
                </a:solidFill>
                <a:latin typeface="Roboto" panose="02000000000000000000" pitchFamily="2" charset="0"/>
                <a:ea typeface="Roboto" panose="02000000000000000000" pitchFamily="2" charset="0"/>
                <a:cs typeface="Calibri" panose="020F0502020204030204" pitchFamily="34" charset="0"/>
              </a:rPr>
              <a:t>Adaptive reduction</a:t>
            </a:r>
          </a:p>
        </p:txBody>
      </p:sp>
      <p:sp>
        <p:nvSpPr>
          <p:cNvPr id="26651" name="TextBox 26650">
            <a:extLst>
              <a:ext uri="{FF2B5EF4-FFF2-40B4-BE49-F238E27FC236}">
                <a16:creationId xmlns:a16="http://schemas.microsoft.com/office/drawing/2014/main" id="{C9BEB989-65C4-CCDD-5313-5154240665AA}"/>
              </a:ext>
            </a:extLst>
          </p:cNvPr>
          <p:cNvSpPr txBox="1"/>
          <p:nvPr/>
        </p:nvSpPr>
        <p:spPr>
          <a:xfrm>
            <a:off x="8394692" y="418350"/>
            <a:ext cx="2146268" cy="553998"/>
          </a:xfrm>
          <a:prstGeom prst="rect">
            <a:avLst/>
          </a:prstGeom>
          <a:noFill/>
        </p:spPr>
        <p:txBody>
          <a:bodyPr wrap="square" rtlCol="0">
            <a:spAutoFit/>
          </a:bodyPr>
          <a:lstStyle/>
          <a:p>
            <a:pPr algn="r"/>
            <a:r>
              <a:rPr lang="en-US" sz="1500" dirty="0">
                <a:solidFill>
                  <a:srgbClr val="28A351"/>
                </a:solidFill>
                <a:latin typeface="Roboto" panose="02000000000000000000" pitchFamily="2" charset="0"/>
                <a:ea typeface="Roboto" panose="02000000000000000000" pitchFamily="2" charset="0"/>
                <a:cs typeface="Calibri" panose="020F0502020204030204" pitchFamily="34" charset="0"/>
              </a:rPr>
              <a:t>HIGH PERFORMANCE DATA MANAGEMENT</a:t>
            </a:r>
          </a:p>
        </p:txBody>
      </p:sp>
      <p:cxnSp>
        <p:nvCxnSpPr>
          <p:cNvPr id="26652" name="Straight Connector 26651">
            <a:extLst>
              <a:ext uri="{FF2B5EF4-FFF2-40B4-BE49-F238E27FC236}">
                <a16:creationId xmlns:a16="http://schemas.microsoft.com/office/drawing/2014/main" id="{EA73BAD6-0C4B-0623-027F-D13B6DE7A53D}"/>
              </a:ext>
            </a:extLst>
          </p:cNvPr>
          <p:cNvCxnSpPr>
            <a:cxnSpLocks/>
          </p:cNvCxnSpPr>
          <p:nvPr/>
        </p:nvCxnSpPr>
        <p:spPr>
          <a:xfrm flipV="1">
            <a:off x="5666916" y="430694"/>
            <a:ext cx="413206" cy="1236239"/>
          </a:xfrm>
          <a:prstGeom prst="line">
            <a:avLst/>
          </a:prstGeom>
          <a:ln w="28575"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26661" name="Straight Connector 26660">
            <a:extLst>
              <a:ext uri="{FF2B5EF4-FFF2-40B4-BE49-F238E27FC236}">
                <a16:creationId xmlns:a16="http://schemas.microsoft.com/office/drawing/2014/main" id="{911F9A92-6EF4-7A9D-A88F-1597B9BEDDAA}"/>
              </a:ext>
            </a:extLst>
          </p:cNvPr>
          <p:cNvCxnSpPr>
            <a:cxnSpLocks/>
          </p:cNvCxnSpPr>
          <p:nvPr/>
        </p:nvCxnSpPr>
        <p:spPr>
          <a:xfrm flipH="1" flipV="1">
            <a:off x="3894260" y="1913355"/>
            <a:ext cx="822822" cy="507391"/>
          </a:xfrm>
          <a:prstGeom prst="line">
            <a:avLst/>
          </a:prstGeom>
          <a:ln w="28575"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26666" name="Straight Connector 26665">
            <a:extLst>
              <a:ext uri="{FF2B5EF4-FFF2-40B4-BE49-F238E27FC236}">
                <a16:creationId xmlns:a16="http://schemas.microsoft.com/office/drawing/2014/main" id="{8F57A95F-BCF8-06CF-7603-43D26314AB71}"/>
              </a:ext>
            </a:extLst>
          </p:cNvPr>
          <p:cNvCxnSpPr>
            <a:cxnSpLocks/>
          </p:cNvCxnSpPr>
          <p:nvPr/>
        </p:nvCxnSpPr>
        <p:spPr>
          <a:xfrm>
            <a:off x="7373550" y="3560377"/>
            <a:ext cx="1739579" cy="0"/>
          </a:xfrm>
          <a:prstGeom prst="line">
            <a:avLst/>
          </a:prstGeom>
          <a:ln w="28575" cap="rnd">
            <a:solidFill>
              <a:srgbClr val="FF7C47"/>
            </a:solidFill>
            <a:round/>
          </a:ln>
        </p:spPr>
        <p:style>
          <a:lnRef idx="1">
            <a:schemeClr val="accent1"/>
          </a:lnRef>
          <a:fillRef idx="0">
            <a:schemeClr val="accent1"/>
          </a:fillRef>
          <a:effectRef idx="0">
            <a:schemeClr val="accent1"/>
          </a:effectRef>
          <a:fontRef idx="minor">
            <a:schemeClr val="tx1"/>
          </a:fontRef>
        </p:style>
      </p:cxnSp>
      <p:sp>
        <p:nvSpPr>
          <p:cNvPr id="26667" name="TextBox 26666">
            <a:extLst>
              <a:ext uri="{FF2B5EF4-FFF2-40B4-BE49-F238E27FC236}">
                <a16:creationId xmlns:a16="http://schemas.microsoft.com/office/drawing/2014/main" id="{66111327-48A6-5905-5B13-97A74474AA19}"/>
              </a:ext>
            </a:extLst>
          </p:cNvPr>
          <p:cNvSpPr txBox="1"/>
          <p:nvPr/>
        </p:nvSpPr>
        <p:spPr>
          <a:xfrm>
            <a:off x="7993230" y="3518210"/>
            <a:ext cx="1223505" cy="553998"/>
          </a:xfrm>
          <a:prstGeom prst="rect">
            <a:avLst/>
          </a:prstGeom>
          <a:noFill/>
        </p:spPr>
        <p:txBody>
          <a:bodyPr wrap="square" rtlCol="0">
            <a:spAutoFit/>
          </a:bodyPr>
          <a:lstStyle/>
          <a:p>
            <a:pPr algn="r"/>
            <a:r>
              <a:rPr lang="en-US" sz="1500" dirty="0">
                <a:solidFill>
                  <a:srgbClr val="FF7C47"/>
                </a:solidFill>
                <a:latin typeface="Roboto" panose="02000000000000000000" pitchFamily="2" charset="0"/>
                <a:ea typeface="Roboto" panose="02000000000000000000" pitchFamily="2" charset="0"/>
                <a:cs typeface="Calibri" panose="020F0502020204030204" pitchFamily="34" charset="0"/>
              </a:rPr>
              <a:t>FEDERATED POLICIES</a:t>
            </a:r>
          </a:p>
        </p:txBody>
      </p:sp>
      <p:sp>
        <p:nvSpPr>
          <p:cNvPr id="2" name="TextBox 1">
            <a:extLst>
              <a:ext uri="{FF2B5EF4-FFF2-40B4-BE49-F238E27FC236}">
                <a16:creationId xmlns:a16="http://schemas.microsoft.com/office/drawing/2014/main" id="{23DCBE09-351F-72B0-3B08-CAE8AFD0A29F}"/>
              </a:ext>
            </a:extLst>
          </p:cNvPr>
          <p:cNvSpPr txBox="1"/>
          <p:nvPr/>
        </p:nvSpPr>
        <p:spPr>
          <a:xfrm>
            <a:off x="2381885" y="2631887"/>
            <a:ext cx="1744787" cy="553998"/>
          </a:xfrm>
          <a:prstGeom prst="rect">
            <a:avLst/>
          </a:prstGeom>
          <a:noFill/>
        </p:spPr>
        <p:txBody>
          <a:bodyPr wrap="square" rtlCol="0">
            <a:spAutoFit/>
          </a:bodyPr>
          <a:lstStyle/>
          <a:p>
            <a:r>
              <a:rPr lang="en-US" sz="1500" dirty="0">
                <a:solidFill>
                  <a:srgbClr val="B835CE"/>
                </a:solidFill>
                <a:latin typeface="Roboto" panose="02000000000000000000" pitchFamily="2" charset="0"/>
                <a:ea typeface="Roboto" panose="02000000000000000000" pitchFamily="2" charset="0"/>
                <a:cs typeface="Calibri" panose="020F0502020204030204" pitchFamily="34" charset="0"/>
              </a:rPr>
              <a:t>HPC, CLOUD, EDGE, QUANTUM</a:t>
            </a:r>
          </a:p>
        </p:txBody>
      </p:sp>
      <p:sp>
        <p:nvSpPr>
          <p:cNvPr id="3" name="TextBox 2">
            <a:extLst>
              <a:ext uri="{FF2B5EF4-FFF2-40B4-BE49-F238E27FC236}">
                <a16:creationId xmlns:a16="http://schemas.microsoft.com/office/drawing/2014/main" id="{A066BDEB-559E-4A53-0BFC-C647FA9DDB06}"/>
              </a:ext>
            </a:extLst>
          </p:cNvPr>
          <p:cNvSpPr txBox="1"/>
          <p:nvPr/>
        </p:nvSpPr>
        <p:spPr>
          <a:xfrm>
            <a:off x="7666503" y="4114375"/>
            <a:ext cx="1560991" cy="553998"/>
          </a:xfrm>
          <a:prstGeom prst="rect">
            <a:avLst/>
          </a:prstGeom>
          <a:noFill/>
        </p:spPr>
        <p:txBody>
          <a:bodyPr wrap="square" rtlCol="0">
            <a:spAutoFit/>
          </a:bodyPr>
          <a:lstStyle/>
          <a:p>
            <a:pPr algn="r"/>
            <a:r>
              <a:rPr lang="en-US" sz="1500" dirty="0">
                <a:solidFill>
                  <a:srgbClr val="7030A0"/>
                </a:solidFill>
                <a:latin typeface="Roboto" panose="02000000000000000000" pitchFamily="2" charset="0"/>
                <a:ea typeface="Roboto" panose="02000000000000000000" pitchFamily="2" charset="0"/>
                <a:cs typeface="Calibri" panose="020F0502020204030204" pitchFamily="34" charset="0"/>
              </a:rPr>
              <a:t>INSTRUMENTS, TESTBEDS</a:t>
            </a:r>
          </a:p>
        </p:txBody>
      </p:sp>
      <p:sp>
        <p:nvSpPr>
          <p:cNvPr id="25" name="Arc 24">
            <a:extLst>
              <a:ext uri="{FF2B5EF4-FFF2-40B4-BE49-F238E27FC236}">
                <a16:creationId xmlns:a16="http://schemas.microsoft.com/office/drawing/2014/main" id="{2D82CCA6-1693-1777-DD32-6E26F76F2744}"/>
              </a:ext>
            </a:extLst>
          </p:cNvPr>
          <p:cNvSpPr/>
          <p:nvPr/>
        </p:nvSpPr>
        <p:spPr>
          <a:xfrm rot="20784758">
            <a:off x="4512690" y="1612436"/>
            <a:ext cx="3166787" cy="3166787"/>
          </a:xfrm>
          <a:prstGeom prst="arc">
            <a:avLst>
              <a:gd name="adj1" fmla="val 5422902"/>
              <a:gd name="adj2" fmla="val 7545770"/>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D4844AC2-49C4-BF87-A953-9082CD4A06D8}"/>
              </a:ext>
            </a:extLst>
          </p:cNvPr>
          <p:cNvCxnSpPr>
            <a:cxnSpLocks/>
          </p:cNvCxnSpPr>
          <p:nvPr/>
        </p:nvCxnSpPr>
        <p:spPr>
          <a:xfrm>
            <a:off x="5603628" y="5313689"/>
            <a:ext cx="1580610" cy="0"/>
          </a:xfrm>
          <a:prstGeom prst="line">
            <a:avLst/>
          </a:prstGeom>
          <a:ln w="28575"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5FE0F13-362E-A28C-215A-6CA1F3528780}"/>
              </a:ext>
            </a:extLst>
          </p:cNvPr>
          <p:cNvSpPr txBox="1"/>
          <p:nvPr/>
        </p:nvSpPr>
        <p:spPr>
          <a:xfrm>
            <a:off x="5318271" y="5567035"/>
            <a:ext cx="1976917" cy="523220"/>
          </a:xfrm>
          <a:prstGeom prst="rect">
            <a:avLst/>
          </a:prstGeom>
          <a:noFill/>
        </p:spPr>
        <p:txBody>
          <a:bodyPr wrap="square" rtlCol="0">
            <a:spAutoFit/>
          </a:bodyPr>
          <a:lstStyle/>
          <a:p>
            <a:pPr algn="r"/>
            <a:r>
              <a:rPr lang="en-US" sz="1400" dirty="0">
                <a:solidFill>
                  <a:schemeClr val="bg2">
                    <a:lumMod val="25000"/>
                  </a:schemeClr>
                </a:solidFill>
                <a:latin typeface="Roboto" panose="02000000000000000000" pitchFamily="2" charset="0"/>
                <a:ea typeface="Roboto" panose="02000000000000000000" pitchFamily="2" charset="0"/>
                <a:cs typeface="Calibri" panose="020F0502020204030204" pitchFamily="34" charset="0"/>
              </a:rPr>
              <a:t>Workflows for </a:t>
            </a:r>
            <a:br>
              <a:rPr lang="en-US" sz="1400" dirty="0">
                <a:solidFill>
                  <a:schemeClr val="bg2">
                    <a:lumMod val="25000"/>
                  </a:schemeClr>
                </a:solidFill>
                <a:latin typeface="Roboto" panose="02000000000000000000" pitchFamily="2" charset="0"/>
                <a:ea typeface="Roboto" panose="02000000000000000000" pitchFamily="2" charset="0"/>
                <a:cs typeface="Calibri" panose="020F0502020204030204" pitchFamily="34" charset="0"/>
              </a:rPr>
            </a:br>
            <a:r>
              <a:rPr lang="en-US" sz="1400" dirty="0">
                <a:solidFill>
                  <a:schemeClr val="bg2">
                    <a:lumMod val="25000"/>
                  </a:schemeClr>
                </a:solidFill>
                <a:latin typeface="Roboto" panose="02000000000000000000" pitchFamily="2" charset="0"/>
                <a:ea typeface="Roboto" panose="02000000000000000000" pitchFamily="2" charset="0"/>
                <a:cs typeface="Calibri" panose="020F0502020204030204" pitchFamily="34" charset="0"/>
              </a:rPr>
              <a:t>Self-Discovery</a:t>
            </a:r>
          </a:p>
        </p:txBody>
      </p:sp>
      <p:sp>
        <p:nvSpPr>
          <p:cNvPr id="34" name="TextBox 33">
            <a:extLst>
              <a:ext uri="{FF2B5EF4-FFF2-40B4-BE49-F238E27FC236}">
                <a16:creationId xmlns:a16="http://schemas.microsoft.com/office/drawing/2014/main" id="{F48AEF6D-F88E-1607-C075-CA71E4E43066}"/>
              </a:ext>
            </a:extLst>
          </p:cNvPr>
          <p:cNvSpPr txBox="1"/>
          <p:nvPr/>
        </p:nvSpPr>
        <p:spPr>
          <a:xfrm>
            <a:off x="5656836" y="5313689"/>
            <a:ext cx="1650077" cy="323165"/>
          </a:xfrm>
          <a:prstGeom prst="rect">
            <a:avLst/>
          </a:prstGeom>
          <a:noFill/>
        </p:spPr>
        <p:txBody>
          <a:bodyPr wrap="square" rtlCol="0">
            <a:spAutoFit/>
          </a:bodyPr>
          <a:lstStyle/>
          <a:p>
            <a:pPr algn="r"/>
            <a:r>
              <a:rPr lang="en-US" sz="1500" dirty="0">
                <a:solidFill>
                  <a:srgbClr val="28A351"/>
                </a:solidFill>
                <a:latin typeface="Roboto" panose="02000000000000000000" pitchFamily="2" charset="0"/>
                <a:ea typeface="Roboto" panose="02000000000000000000" pitchFamily="2" charset="0"/>
                <a:cs typeface="Calibri" panose="020F0502020204030204" pitchFamily="34" charset="0"/>
              </a:rPr>
              <a:t>AGENTIC AI</a:t>
            </a:r>
          </a:p>
        </p:txBody>
      </p:sp>
      <p:cxnSp>
        <p:nvCxnSpPr>
          <p:cNvPr id="35" name="Straight Connector 34">
            <a:extLst>
              <a:ext uri="{FF2B5EF4-FFF2-40B4-BE49-F238E27FC236}">
                <a16:creationId xmlns:a16="http://schemas.microsoft.com/office/drawing/2014/main" id="{DA453E36-CA02-44C9-70E9-8962E8ACFD28}"/>
              </a:ext>
            </a:extLst>
          </p:cNvPr>
          <p:cNvCxnSpPr>
            <a:cxnSpLocks/>
          </p:cNvCxnSpPr>
          <p:nvPr/>
        </p:nvCxnSpPr>
        <p:spPr>
          <a:xfrm flipH="1">
            <a:off x="5603628" y="4743521"/>
            <a:ext cx="129802" cy="570168"/>
          </a:xfrm>
          <a:prstGeom prst="line">
            <a:avLst/>
          </a:prstGeom>
          <a:ln w="28575"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376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B77CE-5D8F-F9CC-2E32-038FA8DA308D}"/>
            </a:ext>
          </a:extLst>
        </p:cNvPr>
        <p:cNvGrpSpPr/>
        <p:nvPr/>
      </p:nvGrpSpPr>
      <p:grpSpPr>
        <a:xfrm>
          <a:off x="0" y="0"/>
          <a:ext cx="0" cy="0"/>
          <a:chOff x="0" y="0"/>
          <a:chExt cx="0" cy="0"/>
        </a:xfrm>
      </p:grpSpPr>
      <p:pic>
        <p:nvPicPr>
          <p:cNvPr id="22" name="Picture 21" descr="Diagram&#10;&#10;AI-generated content may be incorrect.">
            <a:extLst>
              <a:ext uri="{FF2B5EF4-FFF2-40B4-BE49-F238E27FC236}">
                <a16:creationId xmlns:a16="http://schemas.microsoft.com/office/drawing/2014/main" id="{5D40953E-8E30-E002-627C-35E899EEB73C}"/>
              </a:ext>
            </a:extLst>
          </p:cNvPr>
          <p:cNvPicPr>
            <a:picLocks noChangeAspect="1"/>
          </p:cNvPicPr>
          <p:nvPr/>
        </p:nvPicPr>
        <p:blipFill>
          <a:blip r:embed="rId2" cstate="screen">
            <a:alphaModFix amt="42000"/>
            <a:extLst>
              <a:ext uri="{28A0092B-C50C-407E-A947-70E740481C1C}">
                <a14:useLocalDpi xmlns:a14="http://schemas.microsoft.com/office/drawing/2010/main"/>
              </a:ext>
            </a:extLst>
          </a:blip>
          <a:srcRect/>
          <a:stretch>
            <a:fillRect/>
          </a:stretch>
        </p:blipFill>
        <p:spPr>
          <a:xfrm>
            <a:off x="4997819" y="2110795"/>
            <a:ext cx="2186419" cy="2193503"/>
          </a:xfrm>
          <a:custGeom>
            <a:avLst/>
            <a:gdLst>
              <a:gd name="connsiteX0" fmla="*/ 1096752 w 2186419"/>
              <a:gd name="connsiteY0" fmla="*/ 0 h 2193503"/>
              <a:gd name="connsiteX1" fmla="*/ 2171222 w 2186419"/>
              <a:gd name="connsiteY1" fmla="*/ 875718 h 2193503"/>
              <a:gd name="connsiteX2" fmla="*/ 2186419 w 2186419"/>
              <a:gd name="connsiteY2" fmla="*/ 975294 h 2193503"/>
              <a:gd name="connsiteX3" fmla="*/ 2186419 w 2186419"/>
              <a:gd name="connsiteY3" fmla="*/ 1218210 h 2193503"/>
              <a:gd name="connsiteX4" fmla="*/ 2171222 w 2186419"/>
              <a:gd name="connsiteY4" fmla="*/ 1317786 h 2193503"/>
              <a:gd name="connsiteX5" fmla="*/ 1208888 w 2186419"/>
              <a:gd name="connsiteY5" fmla="*/ 2187842 h 2193503"/>
              <a:gd name="connsiteX6" fmla="*/ 1096771 w 2186419"/>
              <a:gd name="connsiteY6" fmla="*/ 2193503 h 2193503"/>
              <a:gd name="connsiteX7" fmla="*/ 1096733 w 2186419"/>
              <a:gd name="connsiteY7" fmla="*/ 2193503 h 2193503"/>
              <a:gd name="connsiteX8" fmla="*/ 984616 w 2186419"/>
              <a:gd name="connsiteY8" fmla="*/ 2187842 h 2193503"/>
              <a:gd name="connsiteX9" fmla="*/ 0 w 2186419"/>
              <a:gd name="connsiteY9" fmla="*/ 1096752 h 2193503"/>
              <a:gd name="connsiteX10" fmla="*/ 1096752 w 2186419"/>
              <a:gd name="connsiteY10" fmla="*/ 0 h 219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6419" h="2193503">
                <a:moveTo>
                  <a:pt x="1096752" y="0"/>
                </a:moveTo>
                <a:cubicBezTo>
                  <a:pt x="1626756" y="0"/>
                  <a:pt x="2068954" y="375947"/>
                  <a:pt x="2171222" y="875718"/>
                </a:cubicBezTo>
                <a:lnTo>
                  <a:pt x="2186419" y="975294"/>
                </a:lnTo>
                <a:lnTo>
                  <a:pt x="2186419" y="1218210"/>
                </a:lnTo>
                <a:lnTo>
                  <a:pt x="2171222" y="1317786"/>
                </a:lnTo>
                <a:cubicBezTo>
                  <a:pt x="2076259" y="1781859"/>
                  <a:pt x="1688193" y="2139166"/>
                  <a:pt x="1208888" y="2187842"/>
                </a:cubicBezTo>
                <a:lnTo>
                  <a:pt x="1096771" y="2193503"/>
                </a:lnTo>
                <a:lnTo>
                  <a:pt x="1096733" y="2193503"/>
                </a:lnTo>
                <a:lnTo>
                  <a:pt x="984616" y="2187842"/>
                </a:lnTo>
                <a:cubicBezTo>
                  <a:pt x="431572" y="2131677"/>
                  <a:pt x="0" y="1664614"/>
                  <a:pt x="0" y="1096752"/>
                </a:cubicBezTo>
                <a:cubicBezTo>
                  <a:pt x="0" y="491033"/>
                  <a:pt x="491033" y="0"/>
                  <a:pt x="1096752" y="0"/>
                </a:cubicBezTo>
                <a:close/>
              </a:path>
            </a:pathLst>
          </a:custGeom>
        </p:spPr>
      </p:pic>
      <p:sp>
        <p:nvSpPr>
          <p:cNvPr id="4" name="TextBox 3">
            <a:extLst>
              <a:ext uri="{FF2B5EF4-FFF2-40B4-BE49-F238E27FC236}">
                <a16:creationId xmlns:a16="http://schemas.microsoft.com/office/drawing/2014/main" id="{663273A1-1B5B-6A33-36E2-90A9B61C8E59}"/>
              </a:ext>
            </a:extLst>
          </p:cNvPr>
          <p:cNvSpPr txBox="1"/>
          <p:nvPr/>
        </p:nvSpPr>
        <p:spPr>
          <a:xfrm>
            <a:off x="5220601" y="2899634"/>
            <a:ext cx="1750799" cy="646331"/>
          </a:xfrm>
          <a:prstGeom prst="rect">
            <a:avLst/>
          </a:prstGeom>
          <a:noFill/>
        </p:spPr>
        <p:txBody>
          <a:bodyPr wrap="none" rtlCol="0">
            <a:spAutoFit/>
          </a:bodyPr>
          <a:lstStyle/>
          <a:p>
            <a:pPr algn="ctr"/>
            <a:r>
              <a:rPr lang="en-US" dirty="0">
                <a:solidFill>
                  <a:schemeClr val="bg2">
                    <a:lumMod val="25000"/>
                  </a:schemeClr>
                </a:solidFill>
              </a:rPr>
              <a:t>AUTONOMOUS</a:t>
            </a:r>
          </a:p>
          <a:p>
            <a:pPr algn="ctr"/>
            <a:r>
              <a:rPr lang="en-US" dirty="0">
                <a:solidFill>
                  <a:schemeClr val="bg2">
                    <a:lumMod val="25000"/>
                  </a:schemeClr>
                </a:solidFill>
              </a:rPr>
              <a:t>SCIENCE</a:t>
            </a:r>
          </a:p>
        </p:txBody>
      </p:sp>
      <p:sp>
        <p:nvSpPr>
          <p:cNvPr id="5" name="Arc 4">
            <a:extLst>
              <a:ext uri="{FF2B5EF4-FFF2-40B4-BE49-F238E27FC236}">
                <a16:creationId xmlns:a16="http://schemas.microsoft.com/office/drawing/2014/main" id="{37B6F494-F079-6991-1963-104406CE92A1}"/>
              </a:ext>
            </a:extLst>
          </p:cNvPr>
          <p:cNvSpPr/>
          <p:nvPr/>
        </p:nvSpPr>
        <p:spPr>
          <a:xfrm>
            <a:off x="4997822" y="2097661"/>
            <a:ext cx="2196353" cy="2196353"/>
          </a:xfrm>
          <a:prstGeom prst="arc">
            <a:avLst>
              <a:gd name="adj1" fmla="val 204581"/>
              <a:gd name="adj2" fmla="val 6616204"/>
            </a:avLst>
          </a:prstGeom>
          <a:ln w="28575">
            <a:solidFill>
              <a:srgbClr val="B835C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c 5">
            <a:extLst>
              <a:ext uri="{FF2B5EF4-FFF2-40B4-BE49-F238E27FC236}">
                <a16:creationId xmlns:a16="http://schemas.microsoft.com/office/drawing/2014/main" id="{2916735D-2CFA-D253-A532-19DAE36B57C0}"/>
              </a:ext>
            </a:extLst>
          </p:cNvPr>
          <p:cNvSpPr/>
          <p:nvPr/>
        </p:nvSpPr>
        <p:spPr>
          <a:xfrm>
            <a:off x="4997821" y="2097660"/>
            <a:ext cx="2196353" cy="2196353"/>
          </a:xfrm>
          <a:prstGeom prst="arc">
            <a:avLst>
              <a:gd name="adj1" fmla="val 13941946"/>
              <a:gd name="adj2" fmla="val 21097178"/>
            </a:avLst>
          </a:prstGeom>
          <a:ln w="28575">
            <a:solidFill>
              <a:srgbClr val="B835C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a:extLst>
              <a:ext uri="{FF2B5EF4-FFF2-40B4-BE49-F238E27FC236}">
                <a16:creationId xmlns:a16="http://schemas.microsoft.com/office/drawing/2014/main" id="{F44C2F77-18B8-FE28-7D62-3FE4A143DE46}"/>
              </a:ext>
            </a:extLst>
          </p:cNvPr>
          <p:cNvSpPr/>
          <p:nvPr/>
        </p:nvSpPr>
        <p:spPr>
          <a:xfrm>
            <a:off x="4997820" y="2097660"/>
            <a:ext cx="2196353" cy="2196353"/>
          </a:xfrm>
          <a:prstGeom prst="arc">
            <a:avLst>
              <a:gd name="adj1" fmla="val 7368159"/>
              <a:gd name="adj2" fmla="val 13395324"/>
            </a:avLst>
          </a:prstGeom>
          <a:ln w="28575">
            <a:solidFill>
              <a:srgbClr val="B835C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a:extLst>
              <a:ext uri="{FF2B5EF4-FFF2-40B4-BE49-F238E27FC236}">
                <a16:creationId xmlns:a16="http://schemas.microsoft.com/office/drawing/2014/main" id="{9F5DA06E-F03A-B0C4-C583-7D0F57429032}"/>
              </a:ext>
            </a:extLst>
          </p:cNvPr>
          <p:cNvSpPr/>
          <p:nvPr/>
        </p:nvSpPr>
        <p:spPr>
          <a:xfrm>
            <a:off x="4766980" y="1866820"/>
            <a:ext cx="2658031" cy="2658031"/>
          </a:xfrm>
          <a:prstGeom prst="arc">
            <a:avLst>
              <a:gd name="adj1" fmla="val 12597856"/>
              <a:gd name="adj2" fmla="val 17791358"/>
            </a:avLst>
          </a:prstGeom>
          <a:ln w="28575">
            <a:solidFill>
              <a:srgbClr val="FF7C4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a:extLst>
              <a:ext uri="{FF2B5EF4-FFF2-40B4-BE49-F238E27FC236}">
                <a16:creationId xmlns:a16="http://schemas.microsoft.com/office/drawing/2014/main" id="{BEB3AFBD-CA39-7C1E-D4FF-1959388E4F26}"/>
              </a:ext>
            </a:extLst>
          </p:cNvPr>
          <p:cNvSpPr/>
          <p:nvPr/>
        </p:nvSpPr>
        <p:spPr>
          <a:xfrm>
            <a:off x="4766979" y="1866820"/>
            <a:ext cx="2658031" cy="2658031"/>
          </a:xfrm>
          <a:prstGeom prst="arc">
            <a:avLst>
              <a:gd name="adj1" fmla="val 18438396"/>
              <a:gd name="adj2" fmla="val 3427243"/>
            </a:avLst>
          </a:prstGeom>
          <a:ln w="28575">
            <a:solidFill>
              <a:srgbClr val="FF7C4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a:extLst>
              <a:ext uri="{FF2B5EF4-FFF2-40B4-BE49-F238E27FC236}">
                <a16:creationId xmlns:a16="http://schemas.microsoft.com/office/drawing/2014/main" id="{D10C5E00-D464-9ED2-AF58-25C779B58FD5}"/>
              </a:ext>
            </a:extLst>
          </p:cNvPr>
          <p:cNvSpPr/>
          <p:nvPr/>
        </p:nvSpPr>
        <p:spPr>
          <a:xfrm>
            <a:off x="4766978" y="1866819"/>
            <a:ext cx="2658031" cy="2658031"/>
          </a:xfrm>
          <a:prstGeom prst="arc">
            <a:avLst>
              <a:gd name="adj1" fmla="val 4082808"/>
              <a:gd name="adj2" fmla="val 12011858"/>
            </a:avLst>
          </a:prstGeom>
          <a:ln w="28575">
            <a:solidFill>
              <a:srgbClr val="FF7C4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929CECBA-2A82-E318-9BEE-2379E2C6935A}"/>
              </a:ext>
            </a:extLst>
          </p:cNvPr>
          <p:cNvSpPr/>
          <p:nvPr/>
        </p:nvSpPr>
        <p:spPr>
          <a:xfrm rot="1005668">
            <a:off x="4512599" y="1612440"/>
            <a:ext cx="3166787" cy="3166787"/>
          </a:xfrm>
          <a:prstGeom prst="arc">
            <a:avLst>
              <a:gd name="adj1" fmla="val 7974754"/>
              <a:gd name="adj2" fmla="val 9971027"/>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a:extLst>
              <a:ext uri="{FF2B5EF4-FFF2-40B4-BE49-F238E27FC236}">
                <a16:creationId xmlns:a16="http://schemas.microsoft.com/office/drawing/2014/main" id="{E2F4AE09-1B8B-26C4-50FC-AC4B5297B071}"/>
              </a:ext>
            </a:extLst>
          </p:cNvPr>
          <p:cNvSpPr/>
          <p:nvPr/>
        </p:nvSpPr>
        <p:spPr>
          <a:xfrm rot="1095948">
            <a:off x="4502598" y="1612440"/>
            <a:ext cx="3166787" cy="3166787"/>
          </a:xfrm>
          <a:prstGeom prst="arc">
            <a:avLst>
              <a:gd name="adj1" fmla="val 6063563"/>
              <a:gd name="adj2" fmla="val 7545770"/>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7F736189-D22B-237F-2501-01BF360C3231}"/>
              </a:ext>
            </a:extLst>
          </p:cNvPr>
          <p:cNvSpPr/>
          <p:nvPr/>
        </p:nvSpPr>
        <p:spPr>
          <a:xfrm>
            <a:off x="4519320" y="1612439"/>
            <a:ext cx="3166787" cy="3166787"/>
          </a:xfrm>
          <a:prstGeom prst="arc">
            <a:avLst>
              <a:gd name="adj1" fmla="val 13492428"/>
              <a:gd name="adj2" fmla="val 16217206"/>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33F7A8E0-C380-0094-0732-FEC944634AB6}"/>
              </a:ext>
            </a:extLst>
          </p:cNvPr>
          <p:cNvSpPr/>
          <p:nvPr/>
        </p:nvSpPr>
        <p:spPr>
          <a:xfrm>
            <a:off x="4512598" y="1612440"/>
            <a:ext cx="3166787" cy="3166787"/>
          </a:xfrm>
          <a:prstGeom prst="arc">
            <a:avLst>
              <a:gd name="adj1" fmla="val 11385622"/>
              <a:gd name="adj2" fmla="val 12949399"/>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37DAF51-1AA0-8F58-80D0-E269FDB5D42E}"/>
              </a:ext>
            </a:extLst>
          </p:cNvPr>
          <p:cNvSpPr/>
          <p:nvPr/>
        </p:nvSpPr>
        <p:spPr>
          <a:xfrm>
            <a:off x="4526043" y="1612439"/>
            <a:ext cx="3166787" cy="3166787"/>
          </a:xfrm>
          <a:prstGeom prst="arc">
            <a:avLst>
              <a:gd name="adj1" fmla="val 1951407"/>
              <a:gd name="adj2" fmla="val 4196231"/>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4814265D-3A04-70B9-227C-3E396CCD6EE7}"/>
              </a:ext>
            </a:extLst>
          </p:cNvPr>
          <p:cNvSpPr/>
          <p:nvPr/>
        </p:nvSpPr>
        <p:spPr>
          <a:xfrm>
            <a:off x="4526043" y="1612438"/>
            <a:ext cx="3166787" cy="3166787"/>
          </a:xfrm>
          <a:prstGeom prst="arc">
            <a:avLst>
              <a:gd name="adj1" fmla="val 20031149"/>
              <a:gd name="adj2" fmla="val 1393727"/>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49DD03CE-15FC-9030-4E3D-63E6A31BFC42}"/>
              </a:ext>
            </a:extLst>
          </p:cNvPr>
          <p:cNvSpPr/>
          <p:nvPr/>
        </p:nvSpPr>
        <p:spPr>
          <a:xfrm>
            <a:off x="4512597" y="1612437"/>
            <a:ext cx="3166787" cy="3166787"/>
          </a:xfrm>
          <a:prstGeom prst="arc">
            <a:avLst>
              <a:gd name="adj1" fmla="val 16858536"/>
              <a:gd name="adj2" fmla="val 19493056"/>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D62FC057-AF0D-97FA-BE52-031201759D71}"/>
              </a:ext>
            </a:extLst>
          </p:cNvPr>
          <p:cNvCxnSpPr>
            <a:cxnSpLocks/>
          </p:cNvCxnSpPr>
          <p:nvPr/>
        </p:nvCxnSpPr>
        <p:spPr>
          <a:xfrm>
            <a:off x="776681" y="1913355"/>
            <a:ext cx="3121199" cy="0"/>
          </a:xfrm>
          <a:prstGeom prst="line">
            <a:avLst/>
          </a:prstGeom>
          <a:ln w="28575"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2F6E5DB-19CD-9BDF-F829-D451740C2D39}"/>
              </a:ext>
            </a:extLst>
          </p:cNvPr>
          <p:cNvSpPr txBox="1"/>
          <p:nvPr/>
        </p:nvSpPr>
        <p:spPr>
          <a:xfrm>
            <a:off x="674476" y="2432558"/>
            <a:ext cx="1701433" cy="738664"/>
          </a:xfrm>
          <a:prstGeom prst="rect">
            <a:avLst/>
          </a:prstGeom>
          <a:noFill/>
        </p:spPr>
        <p:txBody>
          <a:bodyPr wrap="square" rtlCol="0">
            <a:spAutoFit/>
          </a:bodyPr>
          <a:lstStyle/>
          <a:p>
            <a:r>
              <a:rPr lang="en-US" sz="1400" dirty="0">
                <a:solidFill>
                  <a:schemeClr val="bg2">
                    <a:lumMod val="25000"/>
                  </a:schemeClr>
                </a:solidFill>
                <a:latin typeface="Roboto" panose="02000000000000000000" pitchFamily="2" charset="0"/>
                <a:ea typeface="Roboto" panose="02000000000000000000" pitchFamily="2" charset="0"/>
                <a:cs typeface="Calibri" panose="020F0502020204030204" pitchFamily="34" charset="0"/>
              </a:rPr>
              <a:t>Streaming, AI, </a:t>
            </a:r>
            <a:br>
              <a:rPr lang="en-US" sz="1400" dirty="0">
                <a:solidFill>
                  <a:schemeClr val="bg2">
                    <a:lumMod val="25000"/>
                  </a:schemeClr>
                </a:solidFill>
                <a:latin typeface="Roboto" panose="02000000000000000000" pitchFamily="2" charset="0"/>
                <a:ea typeface="Roboto" panose="02000000000000000000" pitchFamily="2" charset="0"/>
                <a:cs typeface="Calibri" panose="020F0502020204030204" pitchFamily="34" charset="0"/>
              </a:rPr>
            </a:br>
            <a:r>
              <a:rPr lang="en-US" sz="1400" dirty="0">
                <a:solidFill>
                  <a:schemeClr val="bg2">
                    <a:lumMod val="25000"/>
                  </a:schemeClr>
                </a:solidFill>
                <a:latin typeface="Roboto" panose="02000000000000000000" pitchFamily="2" charset="0"/>
                <a:ea typeface="Roboto" panose="02000000000000000000" pitchFamily="2" charset="0"/>
                <a:cs typeface="Calibri" panose="020F0502020204030204" pitchFamily="34" charset="0"/>
              </a:rPr>
              <a:t>Edge-Cloud-HPC Continuum</a:t>
            </a:r>
          </a:p>
        </p:txBody>
      </p:sp>
      <p:sp>
        <p:nvSpPr>
          <p:cNvPr id="20" name="TextBox 19">
            <a:extLst>
              <a:ext uri="{FF2B5EF4-FFF2-40B4-BE49-F238E27FC236}">
                <a16:creationId xmlns:a16="http://schemas.microsoft.com/office/drawing/2014/main" id="{E84F6DA2-FB4B-E941-D69F-2FD59BDEFB13}"/>
              </a:ext>
            </a:extLst>
          </p:cNvPr>
          <p:cNvSpPr txBox="1"/>
          <p:nvPr/>
        </p:nvSpPr>
        <p:spPr>
          <a:xfrm>
            <a:off x="674476" y="1943821"/>
            <a:ext cx="1513556" cy="553998"/>
          </a:xfrm>
          <a:prstGeom prst="rect">
            <a:avLst/>
          </a:prstGeom>
          <a:noFill/>
        </p:spPr>
        <p:txBody>
          <a:bodyPr wrap="square" rtlCol="0">
            <a:spAutoFit/>
          </a:bodyPr>
          <a:lstStyle/>
          <a:p>
            <a:r>
              <a:rPr lang="en-US" sz="1500" dirty="0">
                <a:solidFill>
                  <a:srgbClr val="28A351"/>
                </a:solidFill>
                <a:latin typeface="Roboto" panose="02000000000000000000" pitchFamily="2" charset="0"/>
                <a:ea typeface="Roboto" panose="02000000000000000000" pitchFamily="2" charset="0"/>
                <a:cs typeface="Calibri" panose="020F0502020204030204" pitchFamily="34" charset="0"/>
              </a:rPr>
              <a:t>WORKFLOW BENCHMARKS</a:t>
            </a:r>
          </a:p>
        </p:txBody>
      </p:sp>
      <p:cxnSp>
        <p:nvCxnSpPr>
          <p:cNvPr id="21" name="Straight Connector 20">
            <a:extLst>
              <a:ext uri="{FF2B5EF4-FFF2-40B4-BE49-F238E27FC236}">
                <a16:creationId xmlns:a16="http://schemas.microsoft.com/office/drawing/2014/main" id="{DB3C277C-6E4D-6FE9-3BDF-EC99D6510954}"/>
              </a:ext>
            </a:extLst>
          </p:cNvPr>
          <p:cNvCxnSpPr>
            <a:cxnSpLocks/>
          </p:cNvCxnSpPr>
          <p:nvPr/>
        </p:nvCxnSpPr>
        <p:spPr>
          <a:xfrm>
            <a:off x="1111386" y="3807548"/>
            <a:ext cx="3514728" cy="0"/>
          </a:xfrm>
          <a:prstGeom prst="line">
            <a:avLst/>
          </a:prstGeom>
          <a:ln w="28575"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6366ACF-CFD2-AA9A-B299-D38BC3F93277}"/>
              </a:ext>
            </a:extLst>
          </p:cNvPr>
          <p:cNvSpPr txBox="1"/>
          <p:nvPr/>
        </p:nvSpPr>
        <p:spPr>
          <a:xfrm>
            <a:off x="993528" y="4327796"/>
            <a:ext cx="1701433" cy="738664"/>
          </a:xfrm>
          <a:prstGeom prst="rect">
            <a:avLst/>
          </a:prstGeom>
          <a:noFill/>
        </p:spPr>
        <p:txBody>
          <a:bodyPr wrap="square" rtlCol="0">
            <a:spAutoFit/>
          </a:bodyPr>
          <a:lstStyle/>
          <a:p>
            <a:r>
              <a:rPr lang="en-US" sz="1400" dirty="0">
                <a:solidFill>
                  <a:schemeClr val="bg2">
                    <a:lumMod val="25000"/>
                  </a:schemeClr>
                </a:solidFill>
                <a:latin typeface="Roboto" panose="02000000000000000000" pitchFamily="2" charset="0"/>
                <a:ea typeface="Roboto" panose="02000000000000000000" pitchFamily="2" charset="0"/>
                <a:cs typeface="Calibri" panose="020F0502020204030204" pitchFamily="34" charset="0"/>
              </a:rPr>
              <a:t>Collaborative &amp; Community-driven Science</a:t>
            </a:r>
          </a:p>
        </p:txBody>
      </p:sp>
      <p:sp>
        <p:nvSpPr>
          <p:cNvPr id="24" name="TextBox 23">
            <a:extLst>
              <a:ext uri="{FF2B5EF4-FFF2-40B4-BE49-F238E27FC236}">
                <a16:creationId xmlns:a16="http://schemas.microsoft.com/office/drawing/2014/main" id="{8519BF39-58F5-523E-E00D-C4A8FBE81E92}"/>
              </a:ext>
            </a:extLst>
          </p:cNvPr>
          <p:cNvSpPr txBox="1"/>
          <p:nvPr/>
        </p:nvSpPr>
        <p:spPr>
          <a:xfrm>
            <a:off x="988695" y="3827363"/>
            <a:ext cx="1808050" cy="553998"/>
          </a:xfrm>
          <a:prstGeom prst="rect">
            <a:avLst/>
          </a:prstGeom>
          <a:noFill/>
        </p:spPr>
        <p:txBody>
          <a:bodyPr wrap="square" rtlCol="0">
            <a:spAutoFit/>
          </a:bodyPr>
          <a:lstStyle/>
          <a:p>
            <a:r>
              <a:rPr lang="en-US" sz="1500" dirty="0">
                <a:solidFill>
                  <a:srgbClr val="28A351"/>
                </a:solidFill>
                <a:latin typeface="Roboto" panose="02000000000000000000" pitchFamily="2" charset="0"/>
                <a:ea typeface="Roboto" panose="02000000000000000000" pitchFamily="2" charset="0"/>
                <a:cs typeface="Calibri" panose="020F0502020204030204" pitchFamily="34" charset="0"/>
              </a:rPr>
              <a:t>INTER-AGENCY</a:t>
            </a:r>
          </a:p>
          <a:p>
            <a:r>
              <a:rPr lang="en-US" sz="1500" dirty="0">
                <a:solidFill>
                  <a:srgbClr val="28A351"/>
                </a:solidFill>
                <a:latin typeface="Roboto" panose="02000000000000000000" pitchFamily="2" charset="0"/>
                <a:ea typeface="Roboto" panose="02000000000000000000" pitchFamily="2" charset="0"/>
                <a:cs typeface="Calibri" panose="020F0502020204030204" pitchFamily="34" charset="0"/>
              </a:rPr>
              <a:t>COLLABORATION</a:t>
            </a:r>
          </a:p>
        </p:txBody>
      </p:sp>
      <p:cxnSp>
        <p:nvCxnSpPr>
          <p:cNvPr id="26" name="Straight Connector 25">
            <a:extLst>
              <a:ext uri="{FF2B5EF4-FFF2-40B4-BE49-F238E27FC236}">
                <a16:creationId xmlns:a16="http://schemas.microsoft.com/office/drawing/2014/main" id="{BAB04E9D-E9DA-F7CF-BD4D-F8CAD88E19F5}"/>
              </a:ext>
            </a:extLst>
          </p:cNvPr>
          <p:cNvCxnSpPr>
            <a:cxnSpLocks/>
          </p:cNvCxnSpPr>
          <p:nvPr/>
        </p:nvCxnSpPr>
        <p:spPr>
          <a:xfrm>
            <a:off x="7356865" y="4930471"/>
            <a:ext cx="2436504" cy="0"/>
          </a:xfrm>
          <a:prstGeom prst="line">
            <a:avLst/>
          </a:prstGeom>
          <a:ln w="28575"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FCE543D-35E4-2BEC-AD91-246D59EA449D}"/>
              </a:ext>
            </a:extLst>
          </p:cNvPr>
          <p:cNvSpPr txBox="1"/>
          <p:nvPr/>
        </p:nvSpPr>
        <p:spPr>
          <a:xfrm>
            <a:off x="7925376" y="5428084"/>
            <a:ext cx="1976917" cy="523220"/>
          </a:xfrm>
          <a:prstGeom prst="rect">
            <a:avLst/>
          </a:prstGeom>
          <a:noFill/>
        </p:spPr>
        <p:txBody>
          <a:bodyPr wrap="square" rtlCol="0">
            <a:spAutoFit/>
          </a:bodyPr>
          <a:lstStyle/>
          <a:p>
            <a:pPr algn="r"/>
            <a:r>
              <a:rPr lang="en-US" sz="1400" dirty="0">
                <a:solidFill>
                  <a:schemeClr val="bg2">
                    <a:lumMod val="25000"/>
                  </a:schemeClr>
                </a:solidFill>
                <a:latin typeface="Roboto" panose="02000000000000000000" pitchFamily="2" charset="0"/>
                <a:ea typeface="Roboto" panose="02000000000000000000" pitchFamily="2" charset="0"/>
                <a:cs typeface="Calibri" panose="020F0502020204030204" pitchFamily="34" charset="0"/>
              </a:rPr>
              <a:t>Privacy preserving workflows</a:t>
            </a:r>
          </a:p>
        </p:txBody>
      </p:sp>
      <p:sp>
        <p:nvSpPr>
          <p:cNvPr id="28" name="TextBox 27">
            <a:extLst>
              <a:ext uri="{FF2B5EF4-FFF2-40B4-BE49-F238E27FC236}">
                <a16:creationId xmlns:a16="http://schemas.microsoft.com/office/drawing/2014/main" id="{AC873619-7ED0-2091-A9CC-3FAAA86AE53C}"/>
              </a:ext>
            </a:extLst>
          </p:cNvPr>
          <p:cNvSpPr txBox="1"/>
          <p:nvPr/>
        </p:nvSpPr>
        <p:spPr>
          <a:xfrm>
            <a:off x="8252216" y="4940275"/>
            <a:ext cx="1650077" cy="553998"/>
          </a:xfrm>
          <a:prstGeom prst="rect">
            <a:avLst/>
          </a:prstGeom>
          <a:noFill/>
        </p:spPr>
        <p:txBody>
          <a:bodyPr wrap="square" rtlCol="0">
            <a:spAutoFit/>
          </a:bodyPr>
          <a:lstStyle/>
          <a:p>
            <a:pPr algn="r"/>
            <a:r>
              <a:rPr lang="en-US" sz="1500" dirty="0">
                <a:solidFill>
                  <a:srgbClr val="28A351"/>
                </a:solidFill>
                <a:latin typeface="Roboto" panose="02000000000000000000" pitchFamily="2" charset="0"/>
                <a:ea typeface="Roboto" panose="02000000000000000000" pitchFamily="2" charset="0"/>
                <a:cs typeface="Calibri" panose="020F0502020204030204" pitchFamily="34" charset="0"/>
              </a:rPr>
              <a:t>FEDERATED LEARNING</a:t>
            </a:r>
          </a:p>
        </p:txBody>
      </p:sp>
      <p:cxnSp>
        <p:nvCxnSpPr>
          <p:cNvPr id="29" name="Straight Connector 28">
            <a:extLst>
              <a:ext uri="{FF2B5EF4-FFF2-40B4-BE49-F238E27FC236}">
                <a16:creationId xmlns:a16="http://schemas.microsoft.com/office/drawing/2014/main" id="{53858704-4DE4-8D2D-90A1-A4B55FADB846}"/>
              </a:ext>
            </a:extLst>
          </p:cNvPr>
          <p:cNvCxnSpPr>
            <a:cxnSpLocks/>
          </p:cNvCxnSpPr>
          <p:nvPr/>
        </p:nvCxnSpPr>
        <p:spPr>
          <a:xfrm>
            <a:off x="7699449" y="3276604"/>
            <a:ext cx="3685729" cy="0"/>
          </a:xfrm>
          <a:prstGeom prst="line">
            <a:avLst/>
          </a:prstGeom>
          <a:ln w="28575"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5C8F2DE-78E3-77BA-5893-0F0191CBDC65}"/>
              </a:ext>
            </a:extLst>
          </p:cNvPr>
          <p:cNvSpPr txBox="1"/>
          <p:nvPr/>
        </p:nvSpPr>
        <p:spPr>
          <a:xfrm>
            <a:off x="9203387" y="3975818"/>
            <a:ext cx="2282558" cy="523220"/>
          </a:xfrm>
          <a:prstGeom prst="rect">
            <a:avLst/>
          </a:prstGeom>
          <a:noFill/>
        </p:spPr>
        <p:txBody>
          <a:bodyPr wrap="square" rtlCol="0">
            <a:spAutoFit/>
          </a:bodyPr>
          <a:lstStyle/>
          <a:p>
            <a:pPr algn="r"/>
            <a:r>
              <a:rPr lang="en-US" sz="1400" dirty="0">
                <a:solidFill>
                  <a:schemeClr val="bg2">
                    <a:lumMod val="25000"/>
                  </a:schemeClr>
                </a:solidFill>
                <a:latin typeface="Roboto" panose="02000000000000000000" pitchFamily="2" charset="0"/>
                <a:ea typeface="Roboto" panose="02000000000000000000" pitchFamily="2" charset="0"/>
                <a:cs typeface="Calibri" panose="020F0502020204030204" pitchFamily="34" charset="0"/>
              </a:rPr>
              <a:t>Sharing and </a:t>
            </a:r>
          </a:p>
          <a:p>
            <a:pPr algn="r"/>
            <a:r>
              <a:rPr lang="en-US" sz="1400" dirty="0">
                <a:solidFill>
                  <a:schemeClr val="bg2">
                    <a:lumMod val="25000"/>
                  </a:schemeClr>
                </a:solidFill>
                <a:latin typeface="Roboto" panose="02000000000000000000" pitchFamily="2" charset="0"/>
                <a:ea typeface="Roboto" panose="02000000000000000000" pitchFamily="2" charset="0"/>
                <a:cs typeface="Calibri" panose="020F0502020204030204" pitchFamily="34" charset="0"/>
              </a:rPr>
              <a:t>interoperability</a:t>
            </a:r>
          </a:p>
        </p:txBody>
      </p:sp>
      <p:sp>
        <p:nvSpPr>
          <p:cNvPr id="31" name="TextBox 30">
            <a:extLst>
              <a:ext uri="{FF2B5EF4-FFF2-40B4-BE49-F238E27FC236}">
                <a16:creationId xmlns:a16="http://schemas.microsoft.com/office/drawing/2014/main" id="{67360A2E-E4FA-7ACE-31D4-2FC70E194021}"/>
              </a:ext>
            </a:extLst>
          </p:cNvPr>
          <p:cNvSpPr txBox="1"/>
          <p:nvPr/>
        </p:nvSpPr>
        <p:spPr>
          <a:xfrm>
            <a:off x="9853797" y="3296419"/>
            <a:ext cx="1650077" cy="784830"/>
          </a:xfrm>
          <a:prstGeom prst="rect">
            <a:avLst/>
          </a:prstGeom>
          <a:noFill/>
        </p:spPr>
        <p:txBody>
          <a:bodyPr wrap="square" rtlCol="0">
            <a:spAutoFit/>
          </a:bodyPr>
          <a:lstStyle/>
          <a:p>
            <a:pPr algn="r"/>
            <a:r>
              <a:rPr lang="en-US" sz="1500" dirty="0">
                <a:solidFill>
                  <a:srgbClr val="28A351"/>
                </a:solidFill>
                <a:latin typeface="Roboto" panose="02000000000000000000" pitchFamily="2" charset="0"/>
                <a:ea typeface="Roboto" panose="02000000000000000000" pitchFamily="2" charset="0"/>
                <a:cs typeface="Calibri" panose="020F0502020204030204" pitchFamily="34" charset="0"/>
              </a:rPr>
              <a:t>FAIR WORKFLOW COMPONENTS</a:t>
            </a:r>
          </a:p>
        </p:txBody>
      </p:sp>
      <p:cxnSp>
        <p:nvCxnSpPr>
          <p:cNvPr id="36" name="Straight Connector 35">
            <a:extLst>
              <a:ext uri="{FF2B5EF4-FFF2-40B4-BE49-F238E27FC236}">
                <a16:creationId xmlns:a16="http://schemas.microsoft.com/office/drawing/2014/main" id="{8D2381EE-4EA0-C94B-C57B-E624A03C9210}"/>
              </a:ext>
            </a:extLst>
          </p:cNvPr>
          <p:cNvCxnSpPr>
            <a:cxnSpLocks/>
          </p:cNvCxnSpPr>
          <p:nvPr/>
        </p:nvCxnSpPr>
        <p:spPr>
          <a:xfrm>
            <a:off x="6697796" y="4124094"/>
            <a:ext cx="2415333" cy="0"/>
          </a:xfrm>
          <a:prstGeom prst="line">
            <a:avLst/>
          </a:prstGeom>
          <a:ln w="28575" cap="rnd">
            <a:solidFill>
              <a:srgbClr val="B835CE"/>
            </a:solidFill>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BCEF909-E309-E015-0258-1E40DF1F1DB4}"/>
              </a:ext>
            </a:extLst>
          </p:cNvPr>
          <p:cNvCxnSpPr>
            <a:cxnSpLocks/>
          </p:cNvCxnSpPr>
          <p:nvPr/>
        </p:nvCxnSpPr>
        <p:spPr>
          <a:xfrm>
            <a:off x="7353528" y="1610805"/>
            <a:ext cx="3188966" cy="0"/>
          </a:xfrm>
          <a:prstGeom prst="line">
            <a:avLst/>
          </a:prstGeom>
          <a:ln w="28575"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B816E02-FC6F-E6AD-8806-14CC9D8A76FE}"/>
              </a:ext>
            </a:extLst>
          </p:cNvPr>
          <p:cNvSpPr txBox="1"/>
          <p:nvPr/>
        </p:nvSpPr>
        <p:spPr>
          <a:xfrm>
            <a:off x="8352472" y="2073960"/>
            <a:ext cx="2282558" cy="307777"/>
          </a:xfrm>
          <a:prstGeom prst="rect">
            <a:avLst/>
          </a:prstGeom>
          <a:noFill/>
        </p:spPr>
        <p:txBody>
          <a:bodyPr wrap="square" rtlCol="0">
            <a:spAutoFit/>
          </a:bodyPr>
          <a:lstStyle/>
          <a:p>
            <a:pPr algn="r"/>
            <a:r>
              <a:rPr lang="en-US" sz="1400" dirty="0">
                <a:solidFill>
                  <a:schemeClr val="bg2">
                    <a:lumMod val="25000"/>
                  </a:schemeClr>
                </a:solidFill>
                <a:latin typeface="Roboto" panose="02000000000000000000" pitchFamily="2" charset="0"/>
                <a:ea typeface="Roboto" panose="02000000000000000000" pitchFamily="2" charset="0"/>
                <a:cs typeface="Calibri" panose="020F0502020204030204" pitchFamily="34" charset="0"/>
              </a:rPr>
              <a:t>Responsible AI</a:t>
            </a:r>
          </a:p>
        </p:txBody>
      </p:sp>
      <p:sp>
        <p:nvSpPr>
          <p:cNvPr id="41" name="TextBox 40">
            <a:extLst>
              <a:ext uri="{FF2B5EF4-FFF2-40B4-BE49-F238E27FC236}">
                <a16:creationId xmlns:a16="http://schemas.microsoft.com/office/drawing/2014/main" id="{01C41D50-7842-0887-E676-E916508A6475}"/>
              </a:ext>
            </a:extLst>
          </p:cNvPr>
          <p:cNvSpPr txBox="1"/>
          <p:nvPr/>
        </p:nvSpPr>
        <p:spPr>
          <a:xfrm>
            <a:off x="8164656" y="1586151"/>
            <a:ext cx="2488304" cy="553998"/>
          </a:xfrm>
          <a:prstGeom prst="rect">
            <a:avLst/>
          </a:prstGeom>
          <a:noFill/>
        </p:spPr>
        <p:txBody>
          <a:bodyPr wrap="square" rtlCol="0">
            <a:spAutoFit/>
          </a:bodyPr>
          <a:lstStyle/>
          <a:p>
            <a:pPr algn="r"/>
            <a:r>
              <a:rPr lang="en-US" sz="1500" dirty="0">
                <a:solidFill>
                  <a:srgbClr val="28A351"/>
                </a:solidFill>
                <a:latin typeface="Roboto" panose="02000000000000000000" pitchFamily="2" charset="0"/>
                <a:ea typeface="Roboto" panose="02000000000000000000" pitchFamily="2" charset="0"/>
                <a:cs typeface="Calibri" panose="020F0502020204030204" pitchFamily="34" charset="0"/>
              </a:rPr>
              <a:t>ENRICHED PROVENANCE &amp; METADATA</a:t>
            </a:r>
          </a:p>
        </p:txBody>
      </p:sp>
      <p:cxnSp>
        <p:nvCxnSpPr>
          <p:cNvPr id="45" name="Straight Connector 44">
            <a:extLst>
              <a:ext uri="{FF2B5EF4-FFF2-40B4-BE49-F238E27FC236}">
                <a16:creationId xmlns:a16="http://schemas.microsoft.com/office/drawing/2014/main" id="{F225E105-9E7F-C80B-FF67-7A054E367899}"/>
              </a:ext>
            </a:extLst>
          </p:cNvPr>
          <p:cNvCxnSpPr>
            <a:cxnSpLocks/>
          </p:cNvCxnSpPr>
          <p:nvPr/>
        </p:nvCxnSpPr>
        <p:spPr>
          <a:xfrm>
            <a:off x="2983931" y="3407409"/>
            <a:ext cx="1788071" cy="0"/>
          </a:xfrm>
          <a:prstGeom prst="line">
            <a:avLst/>
          </a:prstGeom>
          <a:ln w="28575" cap="rnd">
            <a:solidFill>
              <a:srgbClr val="FF7C47"/>
            </a:solidFill>
            <a:roun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D561AAF-BF7E-B27B-D632-2CD76A8A42EB}"/>
              </a:ext>
            </a:extLst>
          </p:cNvPr>
          <p:cNvSpPr txBox="1"/>
          <p:nvPr/>
        </p:nvSpPr>
        <p:spPr>
          <a:xfrm>
            <a:off x="2821581" y="3376721"/>
            <a:ext cx="1499934" cy="323165"/>
          </a:xfrm>
          <a:prstGeom prst="rect">
            <a:avLst/>
          </a:prstGeom>
          <a:noFill/>
        </p:spPr>
        <p:txBody>
          <a:bodyPr wrap="square" rtlCol="0">
            <a:spAutoFit/>
          </a:bodyPr>
          <a:lstStyle/>
          <a:p>
            <a:pPr algn="r"/>
            <a:r>
              <a:rPr lang="en-US" sz="1500" dirty="0">
                <a:solidFill>
                  <a:srgbClr val="FF7C47"/>
                </a:solidFill>
                <a:latin typeface="Roboto" panose="02000000000000000000" pitchFamily="2" charset="0"/>
                <a:ea typeface="Roboto" panose="02000000000000000000" pitchFamily="2" charset="0"/>
                <a:cs typeface="Calibri" panose="020F0502020204030204" pitchFamily="34" charset="0"/>
              </a:rPr>
              <a:t>FACILITIES API</a:t>
            </a:r>
          </a:p>
        </p:txBody>
      </p:sp>
      <p:cxnSp>
        <p:nvCxnSpPr>
          <p:cNvPr id="49" name="Straight Connector 48">
            <a:extLst>
              <a:ext uri="{FF2B5EF4-FFF2-40B4-BE49-F238E27FC236}">
                <a16:creationId xmlns:a16="http://schemas.microsoft.com/office/drawing/2014/main" id="{F0784D50-65B6-BD69-1DB1-FA8D49E631D9}"/>
              </a:ext>
            </a:extLst>
          </p:cNvPr>
          <p:cNvCxnSpPr>
            <a:cxnSpLocks/>
          </p:cNvCxnSpPr>
          <p:nvPr/>
        </p:nvCxnSpPr>
        <p:spPr>
          <a:xfrm>
            <a:off x="2925074" y="4768825"/>
            <a:ext cx="1831669" cy="0"/>
          </a:xfrm>
          <a:prstGeom prst="line">
            <a:avLst/>
          </a:prstGeom>
          <a:ln w="28575"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22356BB-3231-F924-EF60-F6BECC653C97}"/>
              </a:ext>
            </a:extLst>
          </p:cNvPr>
          <p:cNvSpPr txBox="1"/>
          <p:nvPr/>
        </p:nvSpPr>
        <p:spPr>
          <a:xfrm>
            <a:off x="2807216" y="5280364"/>
            <a:ext cx="1701433" cy="523220"/>
          </a:xfrm>
          <a:prstGeom prst="rect">
            <a:avLst/>
          </a:prstGeom>
          <a:noFill/>
        </p:spPr>
        <p:txBody>
          <a:bodyPr wrap="square" rtlCol="0">
            <a:spAutoFit/>
          </a:bodyPr>
          <a:lstStyle/>
          <a:p>
            <a:r>
              <a:rPr lang="en-US" sz="1400" dirty="0">
                <a:solidFill>
                  <a:schemeClr val="bg2">
                    <a:lumMod val="25000"/>
                  </a:schemeClr>
                </a:solidFill>
                <a:latin typeface="Roboto" panose="02000000000000000000" pitchFamily="2" charset="0"/>
                <a:ea typeface="Roboto" panose="02000000000000000000" pitchFamily="2" charset="0"/>
                <a:cs typeface="Calibri" panose="020F0502020204030204" pitchFamily="34" charset="0"/>
              </a:rPr>
              <a:t>Collaborative Systems</a:t>
            </a:r>
          </a:p>
        </p:txBody>
      </p:sp>
      <p:sp>
        <p:nvSpPr>
          <p:cNvPr id="51" name="TextBox 50">
            <a:extLst>
              <a:ext uri="{FF2B5EF4-FFF2-40B4-BE49-F238E27FC236}">
                <a16:creationId xmlns:a16="http://schemas.microsoft.com/office/drawing/2014/main" id="{77C544A6-28F4-3314-5BAF-F39DE4803D06}"/>
              </a:ext>
            </a:extLst>
          </p:cNvPr>
          <p:cNvSpPr txBox="1"/>
          <p:nvPr/>
        </p:nvSpPr>
        <p:spPr>
          <a:xfrm>
            <a:off x="2802383" y="4788640"/>
            <a:ext cx="2438409" cy="553998"/>
          </a:xfrm>
          <a:prstGeom prst="rect">
            <a:avLst/>
          </a:prstGeom>
          <a:noFill/>
        </p:spPr>
        <p:txBody>
          <a:bodyPr wrap="square" rtlCol="0">
            <a:spAutoFit/>
          </a:bodyPr>
          <a:lstStyle/>
          <a:p>
            <a:r>
              <a:rPr lang="en-US" sz="1500" dirty="0">
                <a:solidFill>
                  <a:srgbClr val="28A351"/>
                </a:solidFill>
                <a:latin typeface="Roboto" panose="02000000000000000000" pitchFamily="2" charset="0"/>
                <a:ea typeface="Roboto" panose="02000000000000000000" pitchFamily="2" charset="0"/>
                <a:cs typeface="Calibri" panose="020F0502020204030204" pitchFamily="34" charset="0"/>
              </a:rPr>
              <a:t>DISTRIBUTED SERVICES</a:t>
            </a:r>
          </a:p>
          <a:p>
            <a:r>
              <a:rPr lang="en-US" sz="1500" dirty="0">
                <a:solidFill>
                  <a:srgbClr val="28A351"/>
                </a:solidFill>
                <a:latin typeface="Roboto" panose="02000000000000000000" pitchFamily="2" charset="0"/>
                <a:ea typeface="Roboto" panose="02000000000000000000" pitchFamily="2" charset="0"/>
                <a:cs typeface="Calibri" panose="020F0502020204030204" pitchFamily="34" charset="0"/>
              </a:rPr>
              <a:t>ORCHESTRATION</a:t>
            </a:r>
          </a:p>
        </p:txBody>
      </p:sp>
      <p:cxnSp>
        <p:nvCxnSpPr>
          <p:cNvPr id="54" name="Straight Connector 53">
            <a:extLst>
              <a:ext uri="{FF2B5EF4-FFF2-40B4-BE49-F238E27FC236}">
                <a16:creationId xmlns:a16="http://schemas.microsoft.com/office/drawing/2014/main" id="{584E741B-8833-BF4A-2381-3BDAB5ED586B}"/>
              </a:ext>
            </a:extLst>
          </p:cNvPr>
          <p:cNvCxnSpPr>
            <a:cxnSpLocks/>
          </p:cNvCxnSpPr>
          <p:nvPr/>
        </p:nvCxnSpPr>
        <p:spPr>
          <a:xfrm flipV="1">
            <a:off x="6955019" y="1610805"/>
            <a:ext cx="398509" cy="256014"/>
          </a:xfrm>
          <a:prstGeom prst="line">
            <a:avLst/>
          </a:prstGeom>
          <a:ln w="28575"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DD11F05-C78D-27A8-FB33-C59D50D9CDAA}"/>
              </a:ext>
            </a:extLst>
          </p:cNvPr>
          <p:cNvCxnSpPr>
            <a:cxnSpLocks/>
          </p:cNvCxnSpPr>
          <p:nvPr/>
        </p:nvCxnSpPr>
        <p:spPr>
          <a:xfrm>
            <a:off x="6955019" y="4538198"/>
            <a:ext cx="405183" cy="392899"/>
          </a:xfrm>
          <a:prstGeom prst="line">
            <a:avLst/>
          </a:prstGeom>
          <a:ln w="28575"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9BCCA04-99BF-D37C-501A-B9BE159356C4}"/>
              </a:ext>
            </a:extLst>
          </p:cNvPr>
          <p:cNvCxnSpPr>
            <a:cxnSpLocks/>
          </p:cNvCxnSpPr>
          <p:nvPr/>
        </p:nvCxnSpPr>
        <p:spPr>
          <a:xfrm flipH="1">
            <a:off x="4761767" y="4417944"/>
            <a:ext cx="309058" cy="348843"/>
          </a:xfrm>
          <a:prstGeom prst="line">
            <a:avLst/>
          </a:prstGeom>
          <a:ln w="28575"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26624" name="Straight Connector 26623">
            <a:extLst>
              <a:ext uri="{FF2B5EF4-FFF2-40B4-BE49-F238E27FC236}">
                <a16:creationId xmlns:a16="http://schemas.microsoft.com/office/drawing/2014/main" id="{64997900-E77B-75E4-A6B9-3F9A8FD1E644}"/>
              </a:ext>
            </a:extLst>
          </p:cNvPr>
          <p:cNvCxnSpPr>
            <a:cxnSpLocks/>
          </p:cNvCxnSpPr>
          <p:nvPr/>
        </p:nvCxnSpPr>
        <p:spPr>
          <a:xfrm>
            <a:off x="6443231" y="1113979"/>
            <a:ext cx="1909241" cy="0"/>
          </a:xfrm>
          <a:prstGeom prst="line">
            <a:avLst/>
          </a:prstGeom>
          <a:ln w="28575" cap="rnd">
            <a:solidFill>
              <a:srgbClr val="FF7C47"/>
            </a:solidFill>
            <a:round/>
          </a:ln>
        </p:spPr>
        <p:style>
          <a:lnRef idx="1">
            <a:schemeClr val="accent1"/>
          </a:lnRef>
          <a:fillRef idx="0">
            <a:schemeClr val="accent1"/>
          </a:fillRef>
          <a:effectRef idx="0">
            <a:schemeClr val="accent1"/>
          </a:effectRef>
          <a:fontRef idx="minor">
            <a:schemeClr val="tx1"/>
          </a:fontRef>
        </p:style>
      </p:cxnSp>
      <p:cxnSp>
        <p:nvCxnSpPr>
          <p:cNvPr id="26625" name="Straight Connector 26624">
            <a:extLst>
              <a:ext uri="{FF2B5EF4-FFF2-40B4-BE49-F238E27FC236}">
                <a16:creationId xmlns:a16="http://schemas.microsoft.com/office/drawing/2014/main" id="{79855AC8-4684-DA1F-6813-2D01DCBC4CB6}"/>
              </a:ext>
            </a:extLst>
          </p:cNvPr>
          <p:cNvCxnSpPr>
            <a:cxnSpLocks/>
          </p:cNvCxnSpPr>
          <p:nvPr/>
        </p:nvCxnSpPr>
        <p:spPr>
          <a:xfrm flipV="1">
            <a:off x="6205491" y="1119511"/>
            <a:ext cx="233301" cy="747308"/>
          </a:xfrm>
          <a:prstGeom prst="line">
            <a:avLst/>
          </a:prstGeom>
          <a:ln w="28575" cap="rnd">
            <a:solidFill>
              <a:srgbClr val="FF7C47"/>
            </a:solidFill>
            <a:round/>
          </a:ln>
        </p:spPr>
        <p:style>
          <a:lnRef idx="1">
            <a:schemeClr val="accent1"/>
          </a:lnRef>
          <a:fillRef idx="0">
            <a:schemeClr val="accent1"/>
          </a:fillRef>
          <a:effectRef idx="0">
            <a:schemeClr val="accent1"/>
          </a:effectRef>
          <a:fontRef idx="minor">
            <a:schemeClr val="tx1"/>
          </a:fontRef>
        </p:style>
      </p:cxnSp>
      <p:sp>
        <p:nvSpPr>
          <p:cNvPr id="26629" name="TextBox 26628">
            <a:extLst>
              <a:ext uri="{FF2B5EF4-FFF2-40B4-BE49-F238E27FC236}">
                <a16:creationId xmlns:a16="http://schemas.microsoft.com/office/drawing/2014/main" id="{3605F7CD-E979-9BCF-0E27-D4865200A2AA}"/>
              </a:ext>
            </a:extLst>
          </p:cNvPr>
          <p:cNvSpPr txBox="1"/>
          <p:nvPr/>
        </p:nvSpPr>
        <p:spPr>
          <a:xfrm>
            <a:off x="6333282" y="1106648"/>
            <a:ext cx="2146268" cy="323165"/>
          </a:xfrm>
          <a:prstGeom prst="rect">
            <a:avLst/>
          </a:prstGeom>
          <a:noFill/>
        </p:spPr>
        <p:txBody>
          <a:bodyPr wrap="square" rtlCol="0">
            <a:spAutoFit/>
          </a:bodyPr>
          <a:lstStyle/>
          <a:p>
            <a:pPr algn="r"/>
            <a:r>
              <a:rPr lang="en-US" sz="1500" dirty="0">
                <a:solidFill>
                  <a:srgbClr val="FF7C47"/>
                </a:solidFill>
                <a:latin typeface="Roboto" panose="02000000000000000000" pitchFamily="2" charset="0"/>
                <a:ea typeface="Roboto" panose="02000000000000000000" pitchFamily="2" charset="0"/>
                <a:cs typeface="Calibri" panose="020F0502020204030204" pitchFamily="34" charset="0"/>
              </a:rPr>
              <a:t>FEDERATED IDENTITY</a:t>
            </a:r>
          </a:p>
        </p:txBody>
      </p:sp>
      <p:cxnSp>
        <p:nvCxnSpPr>
          <p:cNvPr id="26631" name="Straight Connector 26630">
            <a:extLst>
              <a:ext uri="{FF2B5EF4-FFF2-40B4-BE49-F238E27FC236}">
                <a16:creationId xmlns:a16="http://schemas.microsoft.com/office/drawing/2014/main" id="{35E624D2-07E9-AEE4-36A4-F87420B8F46B}"/>
              </a:ext>
            </a:extLst>
          </p:cNvPr>
          <p:cNvCxnSpPr>
            <a:cxnSpLocks/>
          </p:cNvCxnSpPr>
          <p:nvPr/>
        </p:nvCxnSpPr>
        <p:spPr>
          <a:xfrm>
            <a:off x="2490348" y="2661916"/>
            <a:ext cx="1645812" cy="0"/>
          </a:xfrm>
          <a:prstGeom prst="line">
            <a:avLst/>
          </a:prstGeom>
          <a:ln w="28575" cap="rnd">
            <a:solidFill>
              <a:srgbClr val="B835CE"/>
            </a:solidFill>
            <a:round/>
          </a:ln>
        </p:spPr>
        <p:style>
          <a:lnRef idx="1">
            <a:schemeClr val="accent1"/>
          </a:lnRef>
          <a:fillRef idx="0">
            <a:schemeClr val="accent1"/>
          </a:fillRef>
          <a:effectRef idx="0">
            <a:schemeClr val="accent1"/>
          </a:effectRef>
          <a:fontRef idx="minor">
            <a:schemeClr val="tx1"/>
          </a:fontRef>
        </p:style>
      </p:cxnSp>
      <p:cxnSp>
        <p:nvCxnSpPr>
          <p:cNvPr id="26633" name="Straight Connector 26632">
            <a:extLst>
              <a:ext uri="{FF2B5EF4-FFF2-40B4-BE49-F238E27FC236}">
                <a16:creationId xmlns:a16="http://schemas.microsoft.com/office/drawing/2014/main" id="{C44DF253-03BD-61E0-860A-4ABCE6B07163}"/>
              </a:ext>
            </a:extLst>
          </p:cNvPr>
          <p:cNvCxnSpPr>
            <a:cxnSpLocks/>
          </p:cNvCxnSpPr>
          <p:nvPr/>
        </p:nvCxnSpPr>
        <p:spPr>
          <a:xfrm>
            <a:off x="4140118" y="2661916"/>
            <a:ext cx="897572" cy="238103"/>
          </a:xfrm>
          <a:prstGeom prst="line">
            <a:avLst/>
          </a:prstGeom>
          <a:ln w="28575" cap="rnd">
            <a:solidFill>
              <a:srgbClr val="B835CE"/>
            </a:solidFill>
            <a:round/>
          </a:ln>
        </p:spPr>
        <p:style>
          <a:lnRef idx="1">
            <a:schemeClr val="accent1"/>
          </a:lnRef>
          <a:fillRef idx="0">
            <a:schemeClr val="accent1"/>
          </a:fillRef>
          <a:effectRef idx="0">
            <a:schemeClr val="accent1"/>
          </a:effectRef>
          <a:fontRef idx="minor">
            <a:schemeClr val="tx1"/>
          </a:fontRef>
        </p:style>
      </p:cxnSp>
      <p:cxnSp>
        <p:nvCxnSpPr>
          <p:cNvPr id="26646" name="Straight Connector 26645">
            <a:extLst>
              <a:ext uri="{FF2B5EF4-FFF2-40B4-BE49-F238E27FC236}">
                <a16:creationId xmlns:a16="http://schemas.microsoft.com/office/drawing/2014/main" id="{F4416EEF-50B1-8A62-AD23-FD3DB79506A3}"/>
              </a:ext>
            </a:extLst>
          </p:cNvPr>
          <p:cNvCxnSpPr>
            <a:cxnSpLocks/>
          </p:cNvCxnSpPr>
          <p:nvPr/>
        </p:nvCxnSpPr>
        <p:spPr>
          <a:xfrm>
            <a:off x="7041458" y="2624671"/>
            <a:ext cx="2500855" cy="0"/>
          </a:xfrm>
          <a:prstGeom prst="line">
            <a:avLst/>
          </a:prstGeom>
          <a:ln w="28575" cap="rnd">
            <a:solidFill>
              <a:srgbClr val="B835CE"/>
            </a:solidFill>
            <a:round/>
          </a:ln>
        </p:spPr>
        <p:style>
          <a:lnRef idx="1">
            <a:schemeClr val="accent1"/>
          </a:lnRef>
          <a:fillRef idx="0">
            <a:schemeClr val="accent1"/>
          </a:fillRef>
          <a:effectRef idx="0">
            <a:schemeClr val="accent1"/>
          </a:effectRef>
          <a:fontRef idx="minor">
            <a:schemeClr val="tx1"/>
          </a:fontRef>
        </p:style>
      </p:cxnSp>
      <p:sp>
        <p:nvSpPr>
          <p:cNvPr id="26647" name="TextBox 26646">
            <a:extLst>
              <a:ext uri="{FF2B5EF4-FFF2-40B4-BE49-F238E27FC236}">
                <a16:creationId xmlns:a16="http://schemas.microsoft.com/office/drawing/2014/main" id="{8B9E5E70-66EA-CF8D-A766-9AD2044104B9}"/>
              </a:ext>
            </a:extLst>
          </p:cNvPr>
          <p:cNvSpPr txBox="1"/>
          <p:nvPr/>
        </p:nvSpPr>
        <p:spPr>
          <a:xfrm>
            <a:off x="8096114" y="2598102"/>
            <a:ext cx="1571616" cy="553998"/>
          </a:xfrm>
          <a:prstGeom prst="rect">
            <a:avLst/>
          </a:prstGeom>
          <a:noFill/>
        </p:spPr>
        <p:txBody>
          <a:bodyPr wrap="square" rtlCol="0">
            <a:spAutoFit/>
          </a:bodyPr>
          <a:lstStyle/>
          <a:p>
            <a:pPr algn="r"/>
            <a:r>
              <a:rPr lang="en-US" sz="1500" dirty="0">
                <a:solidFill>
                  <a:srgbClr val="7030A0"/>
                </a:solidFill>
                <a:latin typeface="Roboto" panose="02000000000000000000" pitchFamily="2" charset="0"/>
                <a:ea typeface="Roboto" panose="02000000000000000000" pitchFamily="2" charset="0"/>
                <a:cs typeface="Calibri" panose="020F0502020204030204" pitchFamily="34" charset="0"/>
              </a:rPr>
              <a:t>HIGH-SPEED NETWORKS</a:t>
            </a:r>
          </a:p>
        </p:txBody>
      </p:sp>
      <p:cxnSp>
        <p:nvCxnSpPr>
          <p:cNvPr id="26649" name="Straight Connector 26648">
            <a:extLst>
              <a:ext uri="{FF2B5EF4-FFF2-40B4-BE49-F238E27FC236}">
                <a16:creationId xmlns:a16="http://schemas.microsoft.com/office/drawing/2014/main" id="{D683C75C-41AA-B35A-84A7-B40BF4A39D61}"/>
              </a:ext>
            </a:extLst>
          </p:cNvPr>
          <p:cNvCxnSpPr>
            <a:cxnSpLocks/>
          </p:cNvCxnSpPr>
          <p:nvPr/>
        </p:nvCxnSpPr>
        <p:spPr>
          <a:xfrm>
            <a:off x="6089326" y="422982"/>
            <a:ext cx="4341168" cy="0"/>
          </a:xfrm>
          <a:prstGeom prst="line">
            <a:avLst/>
          </a:prstGeom>
          <a:ln w="28575"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sp>
        <p:nvSpPr>
          <p:cNvPr id="26650" name="TextBox 26649">
            <a:extLst>
              <a:ext uri="{FF2B5EF4-FFF2-40B4-BE49-F238E27FC236}">
                <a16:creationId xmlns:a16="http://schemas.microsoft.com/office/drawing/2014/main" id="{324810DB-7425-9D41-4E8C-76B908B98500}"/>
              </a:ext>
            </a:extLst>
          </p:cNvPr>
          <p:cNvSpPr txBox="1"/>
          <p:nvPr/>
        </p:nvSpPr>
        <p:spPr>
          <a:xfrm>
            <a:off x="8240472" y="914868"/>
            <a:ext cx="2282558" cy="307777"/>
          </a:xfrm>
          <a:prstGeom prst="rect">
            <a:avLst/>
          </a:prstGeom>
          <a:noFill/>
        </p:spPr>
        <p:txBody>
          <a:bodyPr wrap="square" rtlCol="0">
            <a:spAutoFit/>
          </a:bodyPr>
          <a:lstStyle/>
          <a:p>
            <a:pPr algn="r"/>
            <a:r>
              <a:rPr lang="en-US" sz="1400" dirty="0">
                <a:solidFill>
                  <a:schemeClr val="bg2">
                    <a:lumMod val="25000"/>
                  </a:schemeClr>
                </a:solidFill>
                <a:latin typeface="Roboto" panose="02000000000000000000" pitchFamily="2" charset="0"/>
                <a:ea typeface="Roboto" panose="02000000000000000000" pitchFamily="2" charset="0"/>
                <a:cs typeface="Calibri" panose="020F0502020204030204" pitchFamily="34" charset="0"/>
              </a:rPr>
              <a:t>Adaptive reduction</a:t>
            </a:r>
          </a:p>
        </p:txBody>
      </p:sp>
      <p:sp>
        <p:nvSpPr>
          <p:cNvPr id="26651" name="TextBox 26650">
            <a:extLst>
              <a:ext uri="{FF2B5EF4-FFF2-40B4-BE49-F238E27FC236}">
                <a16:creationId xmlns:a16="http://schemas.microsoft.com/office/drawing/2014/main" id="{83A2A79E-6F5F-9151-DB90-05A74F00F1E3}"/>
              </a:ext>
            </a:extLst>
          </p:cNvPr>
          <p:cNvSpPr txBox="1"/>
          <p:nvPr/>
        </p:nvSpPr>
        <p:spPr>
          <a:xfrm>
            <a:off x="8394692" y="418350"/>
            <a:ext cx="2146268" cy="553998"/>
          </a:xfrm>
          <a:prstGeom prst="rect">
            <a:avLst/>
          </a:prstGeom>
          <a:noFill/>
        </p:spPr>
        <p:txBody>
          <a:bodyPr wrap="square" rtlCol="0">
            <a:spAutoFit/>
          </a:bodyPr>
          <a:lstStyle/>
          <a:p>
            <a:pPr algn="r"/>
            <a:r>
              <a:rPr lang="en-US" sz="1500" dirty="0">
                <a:solidFill>
                  <a:srgbClr val="28A351"/>
                </a:solidFill>
                <a:latin typeface="Roboto" panose="02000000000000000000" pitchFamily="2" charset="0"/>
                <a:ea typeface="Roboto" panose="02000000000000000000" pitchFamily="2" charset="0"/>
                <a:cs typeface="Calibri" panose="020F0502020204030204" pitchFamily="34" charset="0"/>
              </a:rPr>
              <a:t>HIGH PERFORMANCE DATA MANAGEMENT</a:t>
            </a:r>
          </a:p>
        </p:txBody>
      </p:sp>
      <p:cxnSp>
        <p:nvCxnSpPr>
          <p:cNvPr id="26652" name="Straight Connector 26651">
            <a:extLst>
              <a:ext uri="{FF2B5EF4-FFF2-40B4-BE49-F238E27FC236}">
                <a16:creationId xmlns:a16="http://schemas.microsoft.com/office/drawing/2014/main" id="{AA8F172B-0526-2310-EFE5-1B79AFB7FC1C}"/>
              </a:ext>
            </a:extLst>
          </p:cNvPr>
          <p:cNvCxnSpPr>
            <a:cxnSpLocks/>
          </p:cNvCxnSpPr>
          <p:nvPr/>
        </p:nvCxnSpPr>
        <p:spPr>
          <a:xfrm flipV="1">
            <a:off x="5666916" y="430694"/>
            <a:ext cx="413206" cy="1236239"/>
          </a:xfrm>
          <a:prstGeom prst="line">
            <a:avLst/>
          </a:prstGeom>
          <a:ln w="28575"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26661" name="Straight Connector 26660">
            <a:extLst>
              <a:ext uri="{FF2B5EF4-FFF2-40B4-BE49-F238E27FC236}">
                <a16:creationId xmlns:a16="http://schemas.microsoft.com/office/drawing/2014/main" id="{40962B74-AD12-ACAB-8728-BF719ED9E393}"/>
              </a:ext>
            </a:extLst>
          </p:cNvPr>
          <p:cNvCxnSpPr>
            <a:cxnSpLocks/>
          </p:cNvCxnSpPr>
          <p:nvPr/>
        </p:nvCxnSpPr>
        <p:spPr>
          <a:xfrm flipH="1" flipV="1">
            <a:off x="3894260" y="1913355"/>
            <a:ext cx="822822" cy="507391"/>
          </a:xfrm>
          <a:prstGeom prst="line">
            <a:avLst/>
          </a:prstGeom>
          <a:ln w="28575"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26666" name="Straight Connector 26665">
            <a:extLst>
              <a:ext uri="{FF2B5EF4-FFF2-40B4-BE49-F238E27FC236}">
                <a16:creationId xmlns:a16="http://schemas.microsoft.com/office/drawing/2014/main" id="{6531AD77-97ED-9E66-CE66-BD8C7AD904A7}"/>
              </a:ext>
            </a:extLst>
          </p:cNvPr>
          <p:cNvCxnSpPr>
            <a:cxnSpLocks/>
          </p:cNvCxnSpPr>
          <p:nvPr/>
        </p:nvCxnSpPr>
        <p:spPr>
          <a:xfrm>
            <a:off x="7373550" y="3560377"/>
            <a:ext cx="1739579" cy="0"/>
          </a:xfrm>
          <a:prstGeom prst="line">
            <a:avLst/>
          </a:prstGeom>
          <a:ln w="28575" cap="rnd">
            <a:solidFill>
              <a:srgbClr val="FF7C47"/>
            </a:solidFill>
            <a:round/>
          </a:ln>
        </p:spPr>
        <p:style>
          <a:lnRef idx="1">
            <a:schemeClr val="accent1"/>
          </a:lnRef>
          <a:fillRef idx="0">
            <a:schemeClr val="accent1"/>
          </a:fillRef>
          <a:effectRef idx="0">
            <a:schemeClr val="accent1"/>
          </a:effectRef>
          <a:fontRef idx="minor">
            <a:schemeClr val="tx1"/>
          </a:fontRef>
        </p:style>
      </p:cxnSp>
      <p:sp>
        <p:nvSpPr>
          <p:cNvPr id="26667" name="TextBox 26666">
            <a:extLst>
              <a:ext uri="{FF2B5EF4-FFF2-40B4-BE49-F238E27FC236}">
                <a16:creationId xmlns:a16="http://schemas.microsoft.com/office/drawing/2014/main" id="{39624DFB-7930-C32D-52D5-5839C060C4FA}"/>
              </a:ext>
            </a:extLst>
          </p:cNvPr>
          <p:cNvSpPr txBox="1"/>
          <p:nvPr/>
        </p:nvSpPr>
        <p:spPr>
          <a:xfrm>
            <a:off x="7993230" y="3518210"/>
            <a:ext cx="1223505" cy="553998"/>
          </a:xfrm>
          <a:prstGeom prst="rect">
            <a:avLst/>
          </a:prstGeom>
          <a:noFill/>
        </p:spPr>
        <p:txBody>
          <a:bodyPr wrap="square" rtlCol="0">
            <a:spAutoFit/>
          </a:bodyPr>
          <a:lstStyle/>
          <a:p>
            <a:pPr algn="r"/>
            <a:r>
              <a:rPr lang="en-US" sz="1500" dirty="0">
                <a:solidFill>
                  <a:srgbClr val="FF7C47"/>
                </a:solidFill>
                <a:latin typeface="Roboto" panose="02000000000000000000" pitchFamily="2" charset="0"/>
                <a:ea typeface="Roboto" panose="02000000000000000000" pitchFamily="2" charset="0"/>
                <a:cs typeface="Calibri" panose="020F0502020204030204" pitchFamily="34" charset="0"/>
              </a:rPr>
              <a:t>FEDERATED POLICIES</a:t>
            </a:r>
          </a:p>
        </p:txBody>
      </p:sp>
      <p:sp>
        <p:nvSpPr>
          <p:cNvPr id="2" name="TextBox 1">
            <a:extLst>
              <a:ext uri="{FF2B5EF4-FFF2-40B4-BE49-F238E27FC236}">
                <a16:creationId xmlns:a16="http://schemas.microsoft.com/office/drawing/2014/main" id="{D5269505-D2DC-267C-5198-4462E18788A3}"/>
              </a:ext>
            </a:extLst>
          </p:cNvPr>
          <p:cNvSpPr txBox="1"/>
          <p:nvPr/>
        </p:nvSpPr>
        <p:spPr>
          <a:xfrm>
            <a:off x="2381885" y="2631887"/>
            <a:ext cx="1744787" cy="553998"/>
          </a:xfrm>
          <a:prstGeom prst="rect">
            <a:avLst/>
          </a:prstGeom>
          <a:noFill/>
        </p:spPr>
        <p:txBody>
          <a:bodyPr wrap="square" rtlCol="0">
            <a:spAutoFit/>
          </a:bodyPr>
          <a:lstStyle/>
          <a:p>
            <a:r>
              <a:rPr lang="en-US" sz="1500" dirty="0">
                <a:solidFill>
                  <a:srgbClr val="B835CE"/>
                </a:solidFill>
                <a:latin typeface="Roboto" panose="02000000000000000000" pitchFamily="2" charset="0"/>
                <a:ea typeface="Roboto" panose="02000000000000000000" pitchFamily="2" charset="0"/>
                <a:cs typeface="Calibri" panose="020F0502020204030204" pitchFamily="34" charset="0"/>
              </a:rPr>
              <a:t>HPC, CLOUD, EDGE, QUANTUM</a:t>
            </a:r>
          </a:p>
        </p:txBody>
      </p:sp>
      <p:sp>
        <p:nvSpPr>
          <p:cNvPr id="3" name="TextBox 2">
            <a:extLst>
              <a:ext uri="{FF2B5EF4-FFF2-40B4-BE49-F238E27FC236}">
                <a16:creationId xmlns:a16="http://schemas.microsoft.com/office/drawing/2014/main" id="{44ED0CA4-328A-7DCA-ED1E-2799F0879BCC}"/>
              </a:ext>
            </a:extLst>
          </p:cNvPr>
          <p:cNvSpPr txBox="1"/>
          <p:nvPr/>
        </p:nvSpPr>
        <p:spPr>
          <a:xfrm>
            <a:off x="7666503" y="4114375"/>
            <a:ext cx="1560991" cy="553998"/>
          </a:xfrm>
          <a:prstGeom prst="rect">
            <a:avLst/>
          </a:prstGeom>
          <a:noFill/>
        </p:spPr>
        <p:txBody>
          <a:bodyPr wrap="square" rtlCol="0">
            <a:spAutoFit/>
          </a:bodyPr>
          <a:lstStyle/>
          <a:p>
            <a:pPr algn="r"/>
            <a:r>
              <a:rPr lang="en-US" sz="1500" dirty="0">
                <a:solidFill>
                  <a:srgbClr val="7030A0"/>
                </a:solidFill>
                <a:latin typeface="Roboto" panose="02000000000000000000" pitchFamily="2" charset="0"/>
                <a:ea typeface="Roboto" panose="02000000000000000000" pitchFamily="2" charset="0"/>
                <a:cs typeface="Calibri" panose="020F0502020204030204" pitchFamily="34" charset="0"/>
              </a:rPr>
              <a:t>INSTRUMENTS, TESTBEDS</a:t>
            </a:r>
          </a:p>
        </p:txBody>
      </p:sp>
      <p:sp>
        <p:nvSpPr>
          <p:cNvPr id="25" name="Arc 24">
            <a:extLst>
              <a:ext uri="{FF2B5EF4-FFF2-40B4-BE49-F238E27FC236}">
                <a16:creationId xmlns:a16="http://schemas.microsoft.com/office/drawing/2014/main" id="{6F5E9F65-F86C-DE86-3153-FE3F3A2D54A5}"/>
              </a:ext>
            </a:extLst>
          </p:cNvPr>
          <p:cNvSpPr/>
          <p:nvPr/>
        </p:nvSpPr>
        <p:spPr>
          <a:xfrm rot="20784758">
            <a:off x="4512690" y="1612436"/>
            <a:ext cx="3166787" cy="3166787"/>
          </a:xfrm>
          <a:prstGeom prst="arc">
            <a:avLst>
              <a:gd name="adj1" fmla="val 5422902"/>
              <a:gd name="adj2" fmla="val 7545770"/>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EF25F6FB-883B-B8B3-C3EE-58A323F94789}"/>
              </a:ext>
            </a:extLst>
          </p:cNvPr>
          <p:cNvCxnSpPr>
            <a:cxnSpLocks/>
          </p:cNvCxnSpPr>
          <p:nvPr/>
        </p:nvCxnSpPr>
        <p:spPr>
          <a:xfrm>
            <a:off x="5603628" y="5313689"/>
            <a:ext cx="1580610" cy="0"/>
          </a:xfrm>
          <a:prstGeom prst="line">
            <a:avLst/>
          </a:prstGeom>
          <a:ln w="28575"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2D67929-D0B6-6FFB-ADE8-47ECF5C45F5B}"/>
              </a:ext>
            </a:extLst>
          </p:cNvPr>
          <p:cNvSpPr txBox="1"/>
          <p:nvPr/>
        </p:nvSpPr>
        <p:spPr>
          <a:xfrm>
            <a:off x="5318271" y="5567035"/>
            <a:ext cx="1976917" cy="523220"/>
          </a:xfrm>
          <a:prstGeom prst="rect">
            <a:avLst/>
          </a:prstGeom>
          <a:noFill/>
        </p:spPr>
        <p:txBody>
          <a:bodyPr wrap="square" rtlCol="0">
            <a:spAutoFit/>
          </a:bodyPr>
          <a:lstStyle/>
          <a:p>
            <a:pPr algn="r"/>
            <a:r>
              <a:rPr lang="en-US" sz="1400" dirty="0">
                <a:solidFill>
                  <a:schemeClr val="bg2">
                    <a:lumMod val="25000"/>
                  </a:schemeClr>
                </a:solidFill>
                <a:latin typeface="Roboto" panose="02000000000000000000" pitchFamily="2" charset="0"/>
                <a:ea typeface="Roboto" panose="02000000000000000000" pitchFamily="2" charset="0"/>
                <a:cs typeface="Calibri" panose="020F0502020204030204" pitchFamily="34" charset="0"/>
              </a:rPr>
              <a:t>Workflows for </a:t>
            </a:r>
            <a:br>
              <a:rPr lang="en-US" sz="1400" dirty="0">
                <a:solidFill>
                  <a:schemeClr val="bg2">
                    <a:lumMod val="25000"/>
                  </a:schemeClr>
                </a:solidFill>
                <a:latin typeface="Roboto" panose="02000000000000000000" pitchFamily="2" charset="0"/>
                <a:ea typeface="Roboto" panose="02000000000000000000" pitchFamily="2" charset="0"/>
                <a:cs typeface="Calibri" panose="020F0502020204030204" pitchFamily="34" charset="0"/>
              </a:rPr>
            </a:br>
            <a:r>
              <a:rPr lang="en-US" sz="1400" dirty="0">
                <a:solidFill>
                  <a:schemeClr val="bg2">
                    <a:lumMod val="25000"/>
                  </a:schemeClr>
                </a:solidFill>
                <a:latin typeface="Roboto" panose="02000000000000000000" pitchFamily="2" charset="0"/>
                <a:ea typeface="Roboto" panose="02000000000000000000" pitchFamily="2" charset="0"/>
                <a:cs typeface="Calibri" panose="020F0502020204030204" pitchFamily="34" charset="0"/>
              </a:rPr>
              <a:t>Self-Discovery</a:t>
            </a:r>
          </a:p>
        </p:txBody>
      </p:sp>
      <p:sp>
        <p:nvSpPr>
          <p:cNvPr id="34" name="TextBox 33">
            <a:extLst>
              <a:ext uri="{FF2B5EF4-FFF2-40B4-BE49-F238E27FC236}">
                <a16:creationId xmlns:a16="http://schemas.microsoft.com/office/drawing/2014/main" id="{E5C8FCEA-2CE7-0053-5F6E-D196967836A1}"/>
              </a:ext>
            </a:extLst>
          </p:cNvPr>
          <p:cNvSpPr txBox="1"/>
          <p:nvPr/>
        </p:nvSpPr>
        <p:spPr>
          <a:xfrm>
            <a:off x="5656836" y="5313689"/>
            <a:ext cx="1650077" cy="323165"/>
          </a:xfrm>
          <a:prstGeom prst="rect">
            <a:avLst/>
          </a:prstGeom>
          <a:noFill/>
        </p:spPr>
        <p:txBody>
          <a:bodyPr wrap="square" rtlCol="0">
            <a:spAutoFit/>
          </a:bodyPr>
          <a:lstStyle/>
          <a:p>
            <a:pPr algn="r"/>
            <a:r>
              <a:rPr lang="en-US" sz="1500" dirty="0">
                <a:solidFill>
                  <a:srgbClr val="28A351"/>
                </a:solidFill>
                <a:latin typeface="Roboto" panose="02000000000000000000" pitchFamily="2" charset="0"/>
                <a:ea typeface="Roboto" panose="02000000000000000000" pitchFamily="2" charset="0"/>
                <a:cs typeface="Calibri" panose="020F0502020204030204" pitchFamily="34" charset="0"/>
              </a:rPr>
              <a:t>AGENTIC AI</a:t>
            </a:r>
          </a:p>
        </p:txBody>
      </p:sp>
      <p:cxnSp>
        <p:nvCxnSpPr>
          <p:cNvPr id="35" name="Straight Connector 34">
            <a:extLst>
              <a:ext uri="{FF2B5EF4-FFF2-40B4-BE49-F238E27FC236}">
                <a16:creationId xmlns:a16="http://schemas.microsoft.com/office/drawing/2014/main" id="{ADD50A5C-2FE1-6450-183F-B64D677D1EAA}"/>
              </a:ext>
            </a:extLst>
          </p:cNvPr>
          <p:cNvCxnSpPr>
            <a:cxnSpLocks/>
          </p:cNvCxnSpPr>
          <p:nvPr/>
        </p:nvCxnSpPr>
        <p:spPr>
          <a:xfrm flipH="1">
            <a:off x="5603628" y="4743521"/>
            <a:ext cx="129802" cy="570168"/>
          </a:xfrm>
          <a:prstGeom prst="line">
            <a:avLst/>
          </a:prstGeom>
          <a:ln w="28575" cap="rnd">
            <a:solidFill>
              <a:schemeClr val="bg2">
                <a:lumMod val="50000"/>
              </a:schemeClr>
            </a:solidFill>
            <a:round/>
          </a:ln>
        </p:spPr>
        <p:style>
          <a:lnRef idx="1">
            <a:schemeClr val="accent1"/>
          </a:lnRef>
          <a:fillRef idx="0">
            <a:schemeClr val="accent1"/>
          </a:fillRef>
          <a:effectRef idx="0">
            <a:schemeClr val="accent1"/>
          </a:effectRef>
          <a:fontRef idx="minor">
            <a:schemeClr val="tx1"/>
          </a:fontRef>
        </p:style>
      </p:cxnSp>
      <p:sp>
        <p:nvSpPr>
          <p:cNvPr id="37" name="Arc 36">
            <a:extLst>
              <a:ext uri="{FF2B5EF4-FFF2-40B4-BE49-F238E27FC236}">
                <a16:creationId xmlns:a16="http://schemas.microsoft.com/office/drawing/2014/main" id="{09CF23EE-088F-76FB-FC92-09DB88260ED1}"/>
              </a:ext>
            </a:extLst>
          </p:cNvPr>
          <p:cNvSpPr/>
          <p:nvPr/>
        </p:nvSpPr>
        <p:spPr>
          <a:xfrm>
            <a:off x="4273317" y="1394977"/>
            <a:ext cx="3652059" cy="3652059"/>
          </a:xfrm>
          <a:prstGeom prst="arc">
            <a:avLst>
              <a:gd name="adj1" fmla="val 13492428"/>
              <a:gd name="adj2" fmla="val 13480958"/>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D60BA420-86B3-06DF-DEDB-014F9B50D4E4}"/>
              </a:ext>
            </a:extLst>
          </p:cNvPr>
          <p:cNvCxnSpPr>
            <a:cxnSpLocks/>
          </p:cNvCxnSpPr>
          <p:nvPr/>
        </p:nvCxnSpPr>
        <p:spPr>
          <a:xfrm>
            <a:off x="4392794" y="880032"/>
            <a:ext cx="766668" cy="775445"/>
          </a:xfrm>
          <a:prstGeom prst="line">
            <a:avLst/>
          </a:prstGeom>
          <a:ln w="28575" cap="rnd">
            <a:solidFill>
              <a:srgbClr val="00B0F0"/>
            </a:solidFill>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0372AB4-9027-DB75-2229-7B3C85E1555E}"/>
              </a:ext>
            </a:extLst>
          </p:cNvPr>
          <p:cNvCxnSpPr>
            <a:cxnSpLocks/>
          </p:cNvCxnSpPr>
          <p:nvPr/>
        </p:nvCxnSpPr>
        <p:spPr>
          <a:xfrm>
            <a:off x="2560320" y="876403"/>
            <a:ext cx="1824209" cy="0"/>
          </a:xfrm>
          <a:prstGeom prst="line">
            <a:avLst/>
          </a:prstGeom>
          <a:ln w="28575" cap="rnd">
            <a:solidFill>
              <a:srgbClr val="00B0F0"/>
            </a:solidFill>
            <a:roun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0DC8183-7DFA-C72B-4F0C-67CF44310B92}"/>
              </a:ext>
            </a:extLst>
          </p:cNvPr>
          <p:cNvSpPr txBox="1"/>
          <p:nvPr/>
        </p:nvSpPr>
        <p:spPr>
          <a:xfrm>
            <a:off x="2344896" y="907980"/>
            <a:ext cx="2091380" cy="553998"/>
          </a:xfrm>
          <a:prstGeom prst="rect">
            <a:avLst/>
          </a:prstGeom>
          <a:noFill/>
        </p:spPr>
        <p:txBody>
          <a:bodyPr wrap="square" rtlCol="0">
            <a:spAutoFit/>
          </a:bodyPr>
          <a:lstStyle/>
          <a:p>
            <a:pPr algn="r"/>
            <a:r>
              <a:rPr lang="en-US" sz="1500" dirty="0">
                <a:solidFill>
                  <a:srgbClr val="00B0F0"/>
                </a:solidFill>
                <a:latin typeface="Roboto" panose="02000000000000000000" pitchFamily="2" charset="0"/>
                <a:ea typeface="Roboto" panose="02000000000000000000" pitchFamily="2" charset="0"/>
                <a:cs typeface="Calibri" panose="020F0502020204030204" pitchFamily="34" charset="0"/>
              </a:rPr>
              <a:t>USERS &amp; SCIENTIFIC RESULTS</a:t>
            </a:r>
          </a:p>
        </p:txBody>
      </p:sp>
    </p:spTree>
    <p:extLst>
      <p:ext uri="{BB962C8B-B14F-4D97-AF65-F5344CB8AC3E}">
        <p14:creationId xmlns:p14="http://schemas.microsoft.com/office/powerpoint/2010/main" val="4246432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0849107-21C5-E57C-8A5D-30FB7F64F261}"/>
              </a:ext>
            </a:extLst>
          </p:cNvPr>
          <p:cNvSpPr/>
          <p:nvPr/>
        </p:nvSpPr>
        <p:spPr>
          <a:xfrm>
            <a:off x="0" y="1976846"/>
            <a:ext cx="12192000" cy="1645920"/>
          </a:xfrm>
          <a:prstGeom prst="rect">
            <a:avLst/>
          </a:prstGeom>
          <a:solidFill>
            <a:schemeClr val="bg1">
              <a:alpha val="4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6AB5F2B0-F7FC-4EDA-7C8D-205C6E031433}"/>
              </a:ext>
            </a:extLst>
          </p:cNvPr>
          <p:cNvSpPr>
            <a:spLocks noGrp="1"/>
          </p:cNvSpPr>
          <p:nvPr>
            <p:ph type="ctrTitle"/>
          </p:nvPr>
        </p:nvSpPr>
        <p:spPr/>
        <p:txBody>
          <a:bodyPr/>
          <a:lstStyle/>
          <a:p>
            <a:r>
              <a:rPr lang="en-US" dirty="0"/>
              <a:t>Thank You!</a:t>
            </a:r>
          </a:p>
        </p:txBody>
      </p:sp>
      <p:sp>
        <p:nvSpPr>
          <p:cNvPr id="9" name="Subtitle 8">
            <a:extLst>
              <a:ext uri="{FF2B5EF4-FFF2-40B4-BE49-F238E27FC236}">
                <a16:creationId xmlns:a16="http://schemas.microsoft.com/office/drawing/2014/main" id="{21187A0D-1F08-CB8A-7887-7592BD2C8A3A}"/>
              </a:ext>
            </a:extLst>
          </p:cNvPr>
          <p:cNvSpPr>
            <a:spLocks noGrp="1"/>
          </p:cNvSpPr>
          <p:nvPr>
            <p:ph type="subTitle" idx="1"/>
          </p:nvPr>
        </p:nvSpPr>
        <p:spPr/>
        <p:txBody>
          <a:bodyPr/>
          <a:lstStyle/>
          <a:p>
            <a:r>
              <a:rPr lang="en-US" dirty="0"/>
              <a:t>Questions?</a:t>
            </a:r>
          </a:p>
        </p:txBody>
      </p:sp>
      <p:sp>
        <p:nvSpPr>
          <p:cNvPr id="10" name="Rounded Rectangle 9">
            <a:extLst>
              <a:ext uri="{FF2B5EF4-FFF2-40B4-BE49-F238E27FC236}">
                <a16:creationId xmlns:a16="http://schemas.microsoft.com/office/drawing/2014/main" id="{41E2AA58-BB29-12C6-7A86-E12162CD7A9F}"/>
              </a:ext>
            </a:extLst>
          </p:cNvPr>
          <p:cNvSpPr/>
          <p:nvPr/>
        </p:nvSpPr>
        <p:spPr>
          <a:xfrm>
            <a:off x="7741920" y="5399315"/>
            <a:ext cx="4214951" cy="1210492"/>
          </a:xfrm>
          <a:prstGeom prst="roundRect">
            <a:avLst>
              <a:gd name="adj" fmla="val 8975"/>
            </a:avLst>
          </a:prstGeom>
          <a:solidFill>
            <a:schemeClr val="bg1"/>
          </a:solidFill>
          <a:ln w="28575">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25E95E7-43FF-0522-BD5B-2F6BBF09D8A1}"/>
              </a:ext>
            </a:extLst>
          </p:cNvPr>
          <p:cNvSpPr txBox="1"/>
          <p:nvPr/>
        </p:nvSpPr>
        <p:spPr>
          <a:xfrm>
            <a:off x="7837718" y="6279403"/>
            <a:ext cx="3117665" cy="246221"/>
          </a:xfrm>
          <a:prstGeom prst="rect">
            <a:avLst/>
          </a:prstGeom>
          <a:noFill/>
        </p:spPr>
        <p:txBody>
          <a:bodyPr wrap="square">
            <a:spAutoFit/>
          </a:bodyPr>
          <a:lstStyle/>
          <a:p>
            <a:r>
              <a:rPr lang="en-US" sz="1000" dirty="0"/>
              <a:t>https://</a:t>
            </a:r>
            <a:r>
              <a:rPr lang="en-US" sz="1000" dirty="0" err="1"/>
              <a:t>rafaelsilva.com</a:t>
            </a:r>
            <a:endParaRPr lang="en-US" sz="1000" dirty="0"/>
          </a:p>
        </p:txBody>
      </p:sp>
      <p:sp>
        <p:nvSpPr>
          <p:cNvPr id="12" name="TextBox 11">
            <a:extLst>
              <a:ext uri="{FF2B5EF4-FFF2-40B4-BE49-F238E27FC236}">
                <a16:creationId xmlns:a16="http://schemas.microsoft.com/office/drawing/2014/main" id="{BFF34572-9197-FDA0-7709-06D21FDBA36C}"/>
              </a:ext>
            </a:extLst>
          </p:cNvPr>
          <p:cNvSpPr txBox="1"/>
          <p:nvPr/>
        </p:nvSpPr>
        <p:spPr>
          <a:xfrm>
            <a:off x="7837718" y="5512118"/>
            <a:ext cx="3048000" cy="292388"/>
          </a:xfrm>
          <a:prstGeom prst="rect">
            <a:avLst/>
          </a:prstGeom>
          <a:noFill/>
        </p:spPr>
        <p:txBody>
          <a:bodyPr wrap="square">
            <a:spAutoFit/>
          </a:bodyPr>
          <a:lstStyle/>
          <a:p>
            <a:r>
              <a:rPr lang="en-US" sz="1300" b="1" dirty="0"/>
              <a:t>Rafael Ferreira da Silva</a:t>
            </a:r>
          </a:p>
        </p:txBody>
      </p:sp>
      <p:pic>
        <p:nvPicPr>
          <p:cNvPr id="15" name="Picture 14" descr="Qr code&#10;&#10;AI-generated content may be incorrect.">
            <a:extLst>
              <a:ext uri="{FF2B5EF4-FFF2-40B4-BE49-F238E27FC236}">
                <a16:creationId xmlns:a16="http://schemas.microsoft.com/office/drawing/2014/main" id="{BEA2ADBA-9E25-E0D7-6595-98EF3C3F2DD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827615" y="5512118"/>
            <a:ext cx="1013506" cy="1013506"/>
          </a:xfrm>
          <a:prstGeom prst="rect">
            <a:avLst/>
          </a:prstGeom>
        </p:spPr>
      </p:pic>
      <p:sp>
        <p:nvSpPr>
          <p:cNvPr id="16" name="TextBox 15">
            <a:extLst>
              <a:ext uri="{FF2B5EF4-FFF2-40B4-BE49-F238E27FC236}">
                <a16:creationId xmlns:a16="http://schemas.microsoft.com/office/drawing/2014/main" id="{AD481C32-7A4B-1265-7069-F90BB136C214}"/>
              </a:ext>
            </a:extLst>
          </p:cNvPr>
          <p:cNvSpPr txBox="1"/>
          <p:nvPr/>
        </p:nvSpPr>
        <p:spPr>
          <a:xfrm>
            <a:off x="7837718" y="5768071"/>
            <a:ext cx="3117665" cy="553998"/>
          </a:xfrm>
          <a:prstGeom prst="rect">
            <a:avLst/>
          </a:prstGeom>
          <a:noFill/>
        </p:spPr>
        <p:txBody>
          <a:bodyPr wrap="square">
            <a:spAutoFit/>
          </a:bodyPr>
          <a:lstStyle/>
          <a:p>
            <a:r>
              <a:rPr lang="en-US" sz="1000" dirty="0"/>
              <a:t>Group Leader / Senior Research Scientist</a:t>
            </a:r>
          </a:p>
          <a:p>
            <a:r>
              <a:rPr lang="en-US" sz="1000" dirty="0"/>
              <a:t>Workflow and Ecosystem Services Group</a:t>
            </a:r>
          </a:p>
          <a:p>
            <a:r>
              <a:rPr lang="en-US" sz="1000" dirty="0"/>
              <a:t>National Center for Computational Sciences</a:t>
            </a:r>
          </a:p>
        </p:txBody>
      </p:sp>
      <p:sp>
        <p:nvSpPr>
          <p:cNvPr id="2" name="TextBox 1">
            <a:extLst>
              <a:ext uri="{FF2B5EF4-FFF2-40B4-BE49-F238E27FC236}">
                <a16:creationId xmlns:a16="http://schemas.microsoft.com/office/drawing/2014/main" id="{63AA932A-FE28-7F4C-CF31-63AFC0C78A58}"/>
              </a:ext>
            </a:extLst>
          </p:cNvPr>
          <p:cNvSpPr txBox="1"/>
          <p:nvPr/>
        </p:nvSpPr>
        <p:spPr>
          <a:xfrm>
            <a:off x="-9145" y="6279403"/>
            <a:ext cx="3111904" cy="461665"/>
          </a:xfrm>
          <a:prstGeom prst="rect">
            <a:avLst/>
          </a:prstGeom>
          <a:noFill/>
        </p:spPr>
        <p:txBody>
          <a:bodyPr wrap="square">
            <a:spAutoFit/>
          </a:bodyPr>
          <a:lstStyle/>
          <a:p>
            <a:r>
              <a:rPr lang="en-US" sz="800" dirty="0">
                <a:solidFill>
                  <a:schemeClr val="bg1"/>
                </a:solidFill>
                <a:effectLst>
                  <a:outerShdw blurRad="50800" dist="38100" dir="2700000" algn="tl" rotWithShape="0">
                    <a:prstClr val="black">
                      <a:alpha val="40000"/>
                    </a:prstClr>
                  </a:outerShdw>
                </a:effectLst>
                <a:latin typeface="Times New Roman" panose="02020603050405020304" pitchFamily="18" charset="0"/>
              </a:rPr>
              <a:t>This research used resources of the Oak Ridge Leadership Computing Facility, which is a DOE Office of Science User Facility supported under Contract DE-AC05-00OR22725.</a:t>
            </a:r>
            <a:endParaRPr lang="en-US" sz="800" i="0" dirty="0">
              <a:solidFill>
                <a:schemeClr val="bg1"/>
              </a:solidFill>
              <a:effectLst>
                <a:outerShdw blurRad="50800" dist="38100" dir="2700000" algn="tl" rotWithShape="0">
                  <a:prstClr val="black">
                    <a:alpha val="40000"/>
                  </a:prstClr>
                </a:outerShdw>
              </a:effectLst>
              <a:latin typeface="Calibri" panose="020F0502020204030204" pitchFamily="34" charset="0"/>
            </a:endParaRPr>
          </a:p>
        </p:txBody>
      </p:sp>
    </p:spTree>
    <p:extLst>
      <p:ext uri="{BB962C8B-B14F-4D97-AF65-F5344CB8AC3E}">
        <p14:creationId xmlns:p14="http://schemas.microsoft.com/office/powerpoint/2010/main" val="1146521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83739-F3B8-4595-F586-F0CB738603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C30055-4E5E-19E8-FCFD-E3F2A5756DF9}"/>
              </a:ext>
            </a:extLst>
          </p:cNvPr>
          <p:cNvSpPr>
            <a:spLocks noGrp="1"/>
          </p:cNvSpPr>
          <p:nvPr>
            <p:ph type="title"/>
          </p:nvPr>
        </p:nvSpPr>
        <p:spPr/>
        <p:txBody>
          <a:bodyPr/>
          <a:lstStyle/>
          <a:p>
            <a:r>
              <a:rPr lang="en-US" dirty="0"/>
              <a:t>Challenges</a:t>
            </a:r>
            <a:endParaRPr lang="en-US" sz="1300" dirty="0"/>
          </a:p>
        </p:txBody>
      </p:sp>
      <p:sp>
        <p:nvSpPr>
          <p:cNvPr id="3" name="TextBox 2">
            <a:extLst>
              <a:ext uri="{FF2B5EF4-FFF2-40B4-BE49-F238E27FC236}">
                <a16:creationId xmlns:a16="http://schemas.microsoft.com/office/drawing/2014/main" id="{75C39CB7-76EA-F7B0-0383-9C6C36AF947B}"/>
              </a:ext>
            </a:extLst>
          </p:cNvPr>
          <p:cNvSpPr txBox="1"/>
          <p:nvPr/>
        </p:nvSpPr>
        <p:spPr>
          <a:xfrm>
            <a:off x="9661210" y="65945"/>
            <a:ext cx="2492990" cy="246221"/>
          </a:xfrm>
          <a:prstGeom prst="rect">
            <a:avLst/>
          </a:prstGeom>
          <a:noFill/>
        </p:spPr>
        <p:txBody>
          <a:bodyPr wrap="none" rtlCol="0">
            <a:spAutoFit/>
          </a:bodyPr>
          <a:lstStyle/>
          <a:p>
            <a:pPr algn="r"/>
            <a:r>
              <a:rPr lang="en-US" sz="1000" dirty="0">
                <a:solidFill>
                  <a:schemeClr val="bg2">
                    <a:lumMod val="75000"/>
                  </a:schemeClr>
                </a:solidFill>
                <a:latin typeface="Courier New" panose="02070309020205020404" pitchFamily="49" charset="0"/>
                <a:cs typeface="Courier New" panose="02070309020205020404" pitchFamily="49" charset="0"/>
              </a:rPr>
              <a:t>https://</a:t>
            </a:r>
            <a:r>
              <a:rPr lang="en-US" sz="1000" dirty="0" err="1">
                <a:solidFill>
                  <a:schemeClr val="bg2">
                    <a:lumMod val="75000"/>
                  </a:schemeClr>
                </a:solidFill>
                <a:latin typeface="Courier New" panose="02070309020205020404" pitchFamily="49" charset="0"/>
                <a:cs typeface="Courier New" panose="02070309020205020404" pitchFamily="49" charset="0"/>
              </a:rPr>
              <a:t>autonomousscience.org</a:t>
            </a:r>
            <a:endParaRPr lang="en-US" sz="1000" dirty="0">
              <a:solidFill>
                <a:schemeClr val="bg2">
                  <a:lumMod val="75000"/>
                </a:schemeClr>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B46FB55B-AC34-7823-7A6F-31F308BBF92C}"/>
              </a:ext>
            </a:extLst>
          </p:cNvPr>
          <p:cNvSpPr txBox="1"/>
          <p:nvPr/>
        </p:nvSpPr>
        <p:spPr>
          <a:xfrm>
            <a:off x="314691" y="1124694"/>
            <a:ext cx="6539529" cy="1061829"/>
          </a:xfrm>
          <a:prstGeom prst="rect">
            <a:avLst/>
          </a:prstGeom>
          <a:noFill/>
        </p:spPr>
        <p:txBody>
          <a:bodyPr wrap="square">
            <a:spAutoFit/>
          </a:bodyPr>
          <a:lstStyle/>
          <a:p>
            <a:r>
              <a:rPr lang="en-US" sz="2300" dirty="0">
                <a:solidFill>
                  <a:srgbClr val="28A351"/>
                </a:solidFill>
              </a:rPr>
              <a:t>Workflows are Evolving</a:t>
            </a:r>
          </a:p>
          <a:p>
            <a:r>
              <a:rPr lang="en-US" sz="2000" dirty="0"/>
              <a:t>Modern discovery spans HPC, edge, instruments, and AI</a:t>
            </a:r>
          </a:p>
          <a:p>
            <a:r>
              <a:rPr lang="en-US" sz="2000" dirty="0"/>
              <a:t>    Coordination is manual and slow</a:t>
            </a:r>
          </a:p>
        </p:txBody>
      </p:sp>
      <p:pic>
        <p:nvPicPr>
          <p:cNvPr id="11" name="Picture 10">
            <a:extLst>
              <a:ext uri="{FF2B5EF4-FFF2-40B4-BE49-F238E27FC236}">
                <a16:creationId xmlns:a16="http://schemas.microsoft.com/office/drawing/2014/main" id="{326F6927-F0CB-36E8-7358-B4BF4CF8C9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17519" y="2053123"/>
            <a:ext cx="6659628" cy="4439752"/>
          </a:xfrm>
          <a:prstGeom prst="rect">
            <a:avLst/>
          </a:prstGeom>
        </p:spPr>
      </p:pic>
      <p:sp>
        <p:nvSpPr>
          <p:cNvPr id="12" name="TextBox 11">
            <a:extLst>
              <a:ext uri="{FF2B5EF4-FFF2-40B4-BE49-F238E27FC236}">
                <a16:creationId xmlns:a16="http://schemas.microsoft.com/office/drawing/2014/main" id="{B4DEFDA1-183B-0FDE-FA59-9BC8471FFFB3}"/>
              </a:ext>
            </a:extLst>
          </p:cNvPr>
          <p:cNvSpPr txBox="1"/>
          <p:nvPr/>
        </p:nvSpPr>
        <p:spPr>
          <a:xfrm>
            <a:off x="314690" y="2793975"/>
            <a:ext cx="6539529" cy="707886"/>
          </a:xfrm>
          <a:prstGeom prst="rect">
            <a:avLst/>
          </a:prstGeom>
          <a:noFill/>
        </p:spPr>
        <p:txBody>
          <a:bodyPr wrap="square">
            <a:spAutoFit/>
          </a:bodyPr>
          <a:lstStyle/>
          <a:p>
            <a:r>
              <a:rPr lang="en-US" sz="2000" dirty="0"/>
              <a:t>Reproducibility, interoperability, and security </a:t>
            </a:r>
            <a:br>
              <a:rPr lang="en-US" sz="2000" dirty="0"/>
            </a:br>
            <a:r>
              <a:rPr lang="en-US" sz="2000" dirty="0"/>
              <a:t>are major barriers</a:t>
            </a:r>
          </a:p>
        </p:txBody>
      </p:sp>
      <p:sp>
        <p:nvSpPr>
          <p:cNvPr id="13" name="TextBox 12">
            <a:extLst>
              <a:ext uri="{FF2B5EF4-FFF2-40B4-BE49-F238E27FC236}">
                <a16:creationId xmlns:a16="http://schemas.microsoft.com/office/drawing/2014/main" id="{AB488F4B-3907-3FEA-D96F-EC09EF9D9C3A}"/>
              </a:ext>
            </a:extLst>
          </p:cNvPr>
          <p:cNvSpPr txBox="1"/>
          <p:nvPr/>
        </p:nvSpPr>
        <p:spPr>
          <a:xfrm>
            <a:off x="314689" y="4176288"/>
            <a:ext cx="6539529" cy="1323439"/>
          </a:xfrm>
          <a:prstGeom prst="rect">
            <a:avLst/>
          </a:prstGeom>
          <a:noFill/>
        </p:spPr>
        <p:txBody>
          <a:bodyPr wrap="square">
            <a:spAutoFit/>
          </a:bodyPr>
          <a:lstStyle/>
          <a:p>
            <a:r>
              <a:rPr lang="en-US" sz="2000" dirty="0"/>
              <a:t>There is then a need for trust, adaptive </a:t>
            </a:r>
            <a:br>
              <a:rPr lang="en-US" sz="2000" dirty="0"/>
            </a:br>
            <a:r>
              <a:rPr lang="en-US" sz="2000" dirty="0"/>
              <a:t>decision-making, and transparent provenance </a:t>
            </a:r>
            <a:br>
              <a:rPr lang="en-US" sz="2000" dirty="0"/>
            </a:br>
            <a:r>
              <a:rPr lang="en-US" sz="2000" dirty="0"/>
              <a:t>across facilities</a:t>
            </a:r>
          </a:p>
          <a:p>
            <a:endParaRPr lang="en-US" sz="2000" dirty="0"/>
          </a:p>
        </p:txBody>
      </p:sp>
    </p:spTree>
    <p:extLst>
      <p:ext uri="{BB962C8B-B14F-4D97-AF65-F5344CB8AC3E}">
        <p14:creationId xmlns:p14="http://schemas.microsoft.com/office/powerpoint/2010/main" val="286487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A9D99D0-CC7E-15D3-1CB8-F782FE51FF69}"/>
              </a:ext>
            </a:extLst>
          </p:cNvPr>
          <p:cNvSpPr/>
          <p:nvPr/>
        </p:nvSpPr>
        <p:spPr>
          <a:xfrm>
            <a:off x="7881257" y="5207726"/>
            <a:ext cx="4214951" cy="1210492"/>
          </a:xfrm>
          <a:prstGeom prst="roundRect">
            <a:avLst>
              <a:gd name="adj" fmla="val 8975"/>
            </a:avLst>
          </a:prstGeom>
          <a:solidFill>
            <a:schemeClr val="bg1"/>
          </a:solidFill>
          <a:ln w="28575">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AC7A9A-461A-DCC2-2AC6-6CF17FA5F263}"/>
              </a:ext>
            </a:extLst>
          </p:cNvPr>
          <p:cNvSpPr>
            <a:spLocks noGrp="1"/>
          </p:cNvSpPr>
          <p:nvPr>
            <p:ph type="title"/>
          </p:nvPr>
        </p:nvSpPr>
        <p:spPr/>
        <p:txBody>
          <a:bodyPr/>
          <a:lstStyle/>
          <a:p>
            <a:r>
              <a:rPr lang="en-US" dirty="0"/>
              <a:t>Next-Generation Scientific Labs</a:t>
            </a:r>
          </a:p>
        </p:txBody>
      </p:sp>
      <p:pic>
        <p:nvPicPr>
          <p:cNvPr id="4" name="Picture 3" descr="Qr code&#10;&#10;AI-generated content may be incorrect.">
            <a:extLst>
              <a:ext uri="{FF2B5EF4-FFF2-40B4-BE49-F238E27FC236}">
                <a16:creationId xmlns:a16="http://schemas.microsoft.com/office/drawing/2014/main" id="{925E2F01-6084-79CA-FED6-6093D7C2DE8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955386" y="5297715"/>
            <a:ext cx="1036320" cy="1036320"/>
          </a:xfrm>
          <a:prstGeom prst="rect">
            <a:avLst/>
          </a:prstGeom>
        </p:spPr>
      </p:pic>
      <p:sp>
        <p:nvSpPr>
          <p:cNvPr id="7" name="TextBox 6">
            <a:extLst>
              <a:ext uri="{FF2B5EF4-FFF2-40B4-BE49-F238E27FC236}">
                <a16:creationId xmlns:a16="http://schemas.microsoft.com/office/drawing/2014/main" id="{88011502-FEDA-40CF-3C64-DA57DB9A52D3}"/>
              </a:ext>
            </a:extLst>
          </p:cNvPr>
          <p:cNvSpPr txBox="1"/>
          <p:nvPr/>
        </p:nvSpPr>
        <p:spPr>
          <a:xfrm>
            <a:off x="7977055" y="6087814"/>
            <a:ext cx="2638697" cy="246221"/>
          </a:xfrm>
          <a:prstGeom prst="rect">
            <a:avLst/>
          </a:prstGeom>
          <a:noFill/>
        </p:spPr>
        <p:txBody>
          <a:bodyPr wrap="square">
            <a:spAutoFit/>
          </a:bodyPr>
          <a:lstStyle/>
          <a:p>
            <a:r>
              <a:rPr lang="en-US" sz="1000" dirty="0"/>
              <a:t>https://</a:t>
            </a:r>
            <a:r>
              <a:rPr lang="en-US" sz="1000" dirty="0" err="1"/>
              <a:t>doi.org</a:t>
            </a:r>
            <a:r>
              <a:rPr lang="en-US" sz="1000" dirty="0"/>
              <a:t>/10.5281/zenodo.14588062</a:t>
            </a:r>
          </a:p>
        </p:txBody>
      </p:sp>
      <p:sp>
        <p:nvSpPr>
          <p:cNvPr id="9" name="TextBox 8">
            <a:extLst>
              <a:ext uri="{FF2B5EF4-FFF2-40B4-BE49-F238E27FC236}">
                <a16:creationId xmlns:a16="http://schemas.microsoft.com/office/drawing/2014/main" id="{561F3964-A2CF-9C56-E14C-EAF70D99B61B}"/>
              </a:ext>
            </a:extLst>
          </p:cNvPr>
          <p:cNvSpPr txBox="1"/>
          <p:nvPr/>
        </p:nvSpPr>
        <p:spPr>
          <a:xfrm>
            <a:off x="7977055" y="5320529"/>
            <a:ext cx="3048000" cy="492443"/>
          </a:xfrm>
          <a:prstGeom prst="rect">
            <a:avLst/>
          </a:prstGeom>
          <a:noFill/>
        </p:spPr>
        <p:txBody>
          <a:bodyPr wrap="square">
            <a:spAutoFit/>
          </a:bodyPr>
          <a:lstStyle/>
          <a:p>
            <a:r>
              <a:rPr lang="en-US" sz="1300" b="1" dirty="0"/>
              <a:t>Shaping the Future of Self-Driving Autonomous Laboratories Workshop</a:t>
            </a:r>
          </a:p>
        </p:txBody>
      </p:sp>
      <p:sp>
        <p:nvSpPr>
          <p:cNvPr id="10" name="TextBox 9">
            <a:extLst>
              <a:ext uri="{FF2B5EF4-FFF2-40B4-BE49-F238E27FC236}">
                <a16:creationId xmlns:a16="http://schemas.microsoft.com/office/drawing/2014/main" id="{5B0717D9-454B-567B-2704-E31F56D96D8B}"/>
              </a:ext>
            </a:extLst>
          </p:cNvPr>
          <p:cNvSpPr txBox="1"/>
          <p:nvPr/>
        </p:nvSpPr>
        <p:spPr>
          <a:xfrm>
            <a:off x="7977055" y="5821942"/>
            <a:ext cx="2638697" cy="246221"/>
          </a:xfrm>
          <a:prstGeom prst="rect">
            <a:avLst/>
          </a:prstGeom>
          <a:noFill/>
        </p:spPr>
        <p:txBody>
          <a:bodyPr wrap="square">
            <a:spAutoFit/>
          </a:bodyPr>
          <a:lstStyle/>
          <a:p>
            <a:r>
              <a:rPr lang="en-US" sz="1000" dirty="0"/>
              <a:t>Workshop Report – November 7-8, 2024</a:t>
            </a:r>
          </a:p>
        </p:txBody>
      </p:sp>
      <p:pic>
        <p:nvPicPr>
          <p:cNvPr id="14" name="Picture 13">
            <a:extLst>
              <a:ext uri="{FF2B5EF4-FFF2-40B4-BE49-F238E27FC236}">
                <a16:creationId xmlns:a16="http://schemas.microsoft.com/office/drawing/2014/main" id="{488DE274-FDB3-DEED-1BBF-5CCF65FB2DC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8211764" y="365125"/>
            <a:ext cx="3553935" cy="4600241"/>
          </a:xfrm>
          <a:custGeom>
            <a:avLst/>
            <a:gdLst>
              <a:gd name="connsiteX0" fmla="*/ 104781 w 3084517"/>
              <a:gd name="connsiteY0" fmla="*/ 0 h 3992623"/>
              <a:gd name="connsiteX1" fmla="*/ 2979736 w 3084517"/>
              <a:gd name="connsiteY1" fmla="*/ 0 h 3992623"/>
              <a:gd name="connsiteX2" fmla="*/ 3084517 w 3084517"/>
              <a:gd name="connsiteY2" fmla="*/ 104781 h 3992623"/>
              <a:gd name="connsiteX3" fmla="*/ 3084517 w 3084517"/>
              <a:gd name="connsiteY3" fmla="*/ 3887842 h 3992623"/>
              <a:gd name="connsiteX4" fmla="*/ 2979736 w 3084517"/>
              <a:gd name="connsiteY4" fmla="*/ 3992623 h 3992623"/>
              <a:gd name="connsiteX5" fmla="*/ 104781 w 3084517"/>
              <a:gd name="connsiteY5" fmla="*/ 3992623 h 3992623"/>
              <a:gd name="connsiteX6" fmla="*/ 0 w 3084517"/>
              <a:gd name="connsiteY6" fmla="*/ 3887842 h 3992623"/>
              <a:gd name="connsiteX7" fmla="*/ 0 w 3084517"/>
              <a:gd name="connsiteY7" fmla="*/ 104781 h 3992623"/>
              <a:gd name="connsiteX8" fmla="*/ 104781 w 3084517"/>
              <a:gd name="connsiteY8" fmla="*/ 0 h 399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4517" h="3992623">
                <a:moveTo>
                  <a:pt x="104781" y="0"/>
                </a:moveTo>
                <a:lnTo>
                  <a:pt x="2979736" y="0"/>
                </a:lnTo>
                <a:cubicBezTo>
                  <a:pt x="3037605" y="0"/>
                  <a:pt x="3084517" y="46912"/>
                  <a:pt x="3084517" y="104781"/>
                </a:cubicBezTo>
                <a:lnTo>
                  <a:pt x="3084517" y="3887842"/>
                </a:lnTo>
                <a:cubicBezTo>
                  <a:pt x="3084517" y="3945711"/>
                  <a:pt x="3037605" y="3992623"/>
                  <a:pt x="2979736" y="3992623"/>
                </a:cubicBezTo>
                <a:lnTo>
                  <a:pt x="104781" y="3992623"/>
                </a:lnTo>
                <a:cubicBezTo>
                  <a:pt x="46912" y="3992623"/>
                  <a:pt x="0" y="3945711"/>
                  <a:pt x="0" y="3887842"/>
                </a:cubicBezTo>
                <a:lnTo>
                  <a:pt x="0" y="104781"/>
                </a:lnTo>
                <a:cubicBezTo>
                  <a:pt x="0" y="46912"/>
                  <a:pt x="46912" y="0"/>
                  <a:pt x="104781" y="0"/>
                </a:cubicBezTo>
                <a:close/>
              </a:path>
            </a:pathLst>
          </a:cu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819AF926-2698-26CD-DEAF-0CEF0C1AEB98}"/>
              </a:ext>
            </a:extLst>
          </p:cNvPr>
          <p:cNvSpPr txBox="1"/>
          <p:nvPr/>
        </p:nvSpPr>
        <p:spPr>
          <a:xfrm>
            <a:off x="314691" y="1201453"/>
            <a:ext cx="4126680" cy="1338828"/>
          </a:xfrm>
          <a:prstGeom prst="rect">
            <a:avLst/>
          </a:prstGeom>
          <a:noFill/>
        </p:spPr>
        <p:txBody>
          <a:bodyPr wrap="square">
            <a:spAutoFit/>
          </a:bodyPr>
          <a:lstStyle/>
          <a:p>
            <a:r>
              <a:rPr lang="en-US" sz="1600" dirty="0">
                <a:solidFill>
                  <a:srgbClr val="28A351"/>
                </a:solidFill>
              </a:rPr>
              <a:t>INTEGRATE AI WITH SCIENTIFIC METHOD</a:t>
            </a:r>
          </a:p>
          <a:p>
            <a:r>
              <a:rPr lang="en-US" sz="1500" dirty="0"/>
              <a:t>- Develop </a:t>
            </a:r>
            <a:r>
              <a:rPr lang="en-US" sz="1500" b="1" dirty="0"/>
              <a:t>hybrid AI systems</a:t>
            </a:r>
            <a:r>
              <a:rPr lang="en-US" sz="1500" dirty="0"/>
              <a:t> that combine data-driven learning with scientific principles </a:t>
            </a:r>
          </a:p>
          <a:p>
            <a:endParaRPr lang="en-US" sz="500" dirty="0"/>
          </a:p>
          <a:p>
            <a:r>
              <a:rPr lang="en-US" sz="1500" dirty="0"/>
              <a:t>- Address critical </a:t>
            </a:r>
            <a:r>
              <a:rPr lang="en-US" sz="1500" b="1" dirty="0"/>
              <a:t>timescale mismatch </a:t>
            </a:r>
            <a:r>
              <a:rPr lang="en-US" sz="1500" dirty="0"/>
              <a:t>between </a:t>
            </a:r>
            <a:r>
              <a:rPr lang="en-US" sz="1500" b="1" dirty="0"/>
              <a:t>human and machine operations</a:t>
            </a:r>
            <a:endParaRPr lang="en-US" sz="1500" b="1" dirty="0">
              <a:solidFill>
                <a:srgbClr val="28A351"/>
              </a:solidFill>
            </a:endParaRPr>
          </a:p>
        </p:txBody>
      </p:sp>
      <p:sp>
        <p:nvSpPr>
          <p:cNvPr id="16" name="TextBox 15">
            <a:extLst>
              <a:ext uri="{FF2B5EF4-FFF2-40B4-BE49-F238E27FC236}">
                <a16:creationId xmlns:a16="http://schemas.microsoft.com/office/drawing/2014/main" id="{21B71317-E0B9-FF83-F315-0005EBB385CD}"/>
              </a:ext>
            </a:extLst>
          </p:cNvPr>
          <p:cNvSpPr txBox="1"/>
          <p:nvPr/>
        </p:nvSpPr>
        <p:spPr>
          <a:xfrm>
            <a:off x="3980237" y="2928823"/>
            <a:ext cx="3848006" cy="1338828"/>
          </a:xfrm>
          <a:prstGeom prst="rect">
            <a:avLst/>
          </a:prstGeom>
          <a:noFill/>
        </p:spPr>
        <p:txBody>
          <a:bodyPr wrap="square">
            <a:spAutoFit/>
          </a:bodyPr>
          <a:lstStyle/>
          <a:p>
            <a:r>
              <a:rPr lang="en-US" sz="1600" dirty="0">
                <a:solidFill>
                  <a:srgbClr val="28A351"/>
                </a:solidFill>
              </a:rPr>
              <a:t>BUILD CONNECTED INFRASTRUCTURE</a:t>
            </a:r>
          </a:p>
          <a:p>
            <a:r>
              <a:rPr lang="en-US" sz="1500" dirty="0"/>
              <a:t>- Establish standardized </a:t>
            </a:r>
            <a:r>
              <a:rPr lang="en-US" sz="1500" b="1" dirty="0"/>
              <a:t>cross-facility protocols</a:t>
            </a:r>
            <a:r>
              <a:rPr lang="en-US" sz="1500" dirty="0"/>
              <a:t> for data and authentication </a:t>
            </a:r>
          </a:p>
          <a:p>
            <a:endParaRPr lang="en-US" sz="500" dirty="0"/>
          </a:p>
          <a:p>
            <a:r>
              <a:rPr lang="en-US" sz="1500" dirty="0"/>
              <a:t>- Create </a:t>
            </a:r>
            <a:r>
              <a:rPr lang="en-US" sz="1500" b="1" dirty="0"/>
              <a:t>sustainable ecosystems</a:t>
            </a:r>
            <a:r>
              <a:rPr lang="en-US" sz="1500" dirty="0"/>
              <a:t> spanning instruments and computing systems</a:t>
            </a:r>
            <a:endParaRPr lang="en-US" sz="1500" b="1" dirty="0">
              <a:solidFill>
                <a:srgbClr val="28A351"/>
              </a:solidFill>
            </a:endParaRPr>
          </a:p>
        </p:txBody>
      </p:sp>
      <p:sp>
        <p:nvSpPr>
          <p:cNvPr id="17" name="TextBox 16">
            <a:extLst>
              <a:ext uri="{FF2B5EF4-FFF2-40B4-BE49-F238E27FC236}">
                <a16:creationId xmlns:a16="http://schemas.microsoft.com/office/drawing/2014/main" id="{E9DCF96F-5034-6E5E-BC2B-E2168B281EFA}"/>
              </a:ext>
            </a:extLst>
          </p:cNvPr>
          <p:cNvSpPr txBox="1"/>
          <p:nvPr/>
        </p:nvSpPr>
        <p:spPr>
          <a:xfrm>
            <a:off x="314691" y="4538312"/>
            <a:ext cx="3665546" cy="1338828"/>
          </a:xfrm>
          <a:prstGeom prst="rect">
            <a:avLst/>
          </a:prstGeom>
          <a:noFill/>
        </p:spPr>
        <p:txBody>
          <a:bodyPr wrap="square">
            <a:spAutoFit/>
          </a:bodyPr>
          <a:lstStyle/>
          <a:p>
            <a:r>
              <a:rPr lang="en-US" sz="1600" dirty="0">
                <a:solidFill>
                  <a:srgbClr val="28A351"/>
                </a:solidFill>
              </a:rPr>
              <a:t>ENSURE SCIENTIFIC RIGOR</a:t>
            </a:r>
          </a:p>
          <a:p>
            <a:r>
              <a:rPr lang="en-US" sz="1500" dirty="0"/>
              <a:t>- Transform </a:t>
            </a:r>
            <a:r>
              <a:rPr lang="en-US" sz="1500" b="1" dirty="0"/>
              <a:t>workforce development</a:t>
            </a:r>
            <a:r>
              <a:rPr lang="en-US" sz="1500" dirty="0"/>
              <a:t> by integrating AI/ML with domain expertise </a:t>
            </a:r>
          </a:p>
          <a:p>
            <a:endParaRPr lang="en-US" sz="500" dirty="0"/>
          </a:p>
          <a:p>
            <a:r>
              <a:rPr lang="en-US" sz="1500" dirty="0"/>
              <a:t>- Maintain essential </a:t>
            </a:r>
            <a:r>
              <a:rPr lang="en-US" sz="1500" b="1" dirty="0"/>
              <a:t>human insight </a:t>
            </a:r>
            <a:r>
              <a:rPr lang="en-US" sz="1500" dirty="0"/>
              <a:t>while leveraging automation</a:t>
            </a:r>
            <a:endParaRPr lang="en-US" sz="1500" b="1" dirty="0">
              <a:solidFill>
                <a:srgbClr val="28A351"/>
              </a:solidFill>
            </a:endParaRPr>
          </a:p>
        </p:txBody>
      </p:sp>
    </p:spTree>
    <p:extLst>
      <p:ext uri="{BB962C8B-B14F-4D97-AF65-F5344CB8AC3E}">
        <p14:creationId xmlns:p14="http://schemas.microsoft.com/office/powerpoint/2010/main" val="322770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9C377-BD9A-4DE9-04BB-BA93E6149A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9B47C7-905D-C7EF-1661-02969265028B}"/>
              </a:ext>
            </a:extLst>
          </p:cNvPr>
          <p:cNvSpPr>
            <a:spLocks noGrp="1"/>
          </p:cNvSpPr>
          <p:nvPr>
            <p:ph type="title"/>
          </p:nvPr>
        </p:nvSpPr>
        <p:spPr/>
        <p:txBody>
          <a:bodyPr/>
          <a:lstStyle/>
          <a:p>
            <a:r>
              <a:rPr lang="en-US" dirty="0"/>
              <a:t>Vision for Autonomous Science</a:t>
            </a:r>
            <a:endParaRPr lang="en-US" sz="1300" dirty="0"/>
          </a:p>
        </p:txBody>
      </p:sp>
      <p:sp>
        <p:nvSpPr>
          <p:cNvPr id="3" name="TextBox 2">
            <a:extLst>
              <a:ext uri="{FF2B5EF4-FFF2-40B4-BE49-F238E27FC236}">
                <a16:creationId xmlns:a16="http://schemas.microsoft.com/office/drawing/2014/main" id="{23A74019-A5C6-0749-DDD3-77587B7B1A8D}"/>
              </a:ext>
            </a:extLst>
          </p:cNvPr>
          <p:cNvSpPr txBox="1"/>
          <p:nvPr/>
        </p:nvSpPr>
        <p:spPr>
          <a:xfrm>
            <a:off x="9661210" y="65945"/>
            <a:ext cx="2492990" cy="246221"/>
          </a:xfrm>
          <a:prstGeom prst="rect">
            <a:avLst/>
          </a:prstGeom>
          <a:noFill/>
        </p:spPr>
        <p:txBody>
          <a:bodyPr wrap="none" rtlCol="0">
            <a:spAutoFit/>
          </a:bodyPr>
          <a:lstStyle/>
          <a:p>
            <a:pPr algn="r"/>
            <a:r>
              <a:rPr lang="en-US" sz="1000" dirty="0">
                <a:solidFill>
                  <a:schemeClr val="bg2">
                    <a:lumMod val="75000"/>
                  </a:schemeClr>
                </a:solidFill>
                <a:latin typeface="Courier New" panose="02070309020205020404" pitchFamily="49" charset="0"/>
                <a:cs typeface="Courier New" panose="02070309020205020404" pitchFamily="49" charset="0"/>
              </a:rPr>
              <a:t>https://</a:t>
            </a:r>
            <a:r>
              <a:rPr lang="en-US" sz="1000" dirty="0" err="1">
                <a:solidFill>
                  <a:schemeClr val="bg2">
                    <a:lumMod val="75000"/>
                  </a:schemeClr>
                </a:solidFill>
                <a:latin typeface="Courier New" panose="02070309020205020404" pitchFamily="49" charset="0"/>
                <a:cs typeface="Courier New" panose="02070309020205020404" pitchFamily="49" charset="0"/>
              </a:rPr>
              <a:t>autonomousscience.org</a:t>
            </a:r>
            <a:endParaRPr lang="en-US" sz="1000" dirty="0">
              <a:solidFill>
                <a:schemeClr val="bg2">
                  <a:lumMod val="75000"/>
                </a:schemeClr>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45428325-F891-8845-C17C-8826627D6BAE}"/>
              </a:ext>
            </a:extLst>
          </p:cNvPr>
          <p:cNvSpPr txBox="1"/>
          <p:nvPr/>
        </p:nvSpPr>
        <p:spPr>
          <a:xfrm>
            <a:off x="1959870" y="1181822"/>
            <a:ext cx="8202076" cy="446276"/>
          </a:xfrm>
          <a:prstGeom prst="rect">
            <a:avLst/>
          </a:prstGeom>
          <a:noFill/>
        </p:spPr>
        <p:txBody>
          <a:bodyPr wrap="square">
            <a:spAutoFit/>
          </a:bodyPr>
          <a:lstStyle/>
          <a:p>
            <a:pPr algn="ctr"/>
            <a:r>
              <a:rPr lang="en-US" sz="2300" dirty="0">
                <a:solidFill>
                  <a:srgbClr val="28A351"/>
                </a:solidFill>
              </a:rPr>
              <a:t>From static workflows to intelligent, agent-driven systems</a:t>
            </a:r>
            <a:endParaRPr lang="en-US" sz="2000" dirty="0"/>
          </a:p>
        </p:txBody>
      </p:sp>
      <p:pic>
        <p:nvPicPr>
          <p:cNvPr id="5" name="Picture 4">
            <a:extLst>
              <a:ext uri="{FF2B5EF4-FFF2-40B4-BE49-F238E27FC236}">
                <a16:creationId xmlns:a16="http://schemas.microsoft.com/office/drawing/2014/main" id="{1494788D-D825-19DC-7E2D-A31EB036ED5F}"/>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3027724" y="2846115"/>
            <a:ext cx="6066368" cy="3611592"/>
          </a:xfrm>
          <a:prstGeom prst="rect">
            <a:avLst/>
          </a:prstGeom>
        </p:spPr>
      </p:pic>
      <p:sp>
        <p:nvSpPr>
          <p:cNvPr id="7" name="TextBox 6">
            <a:extLst>
              <a:ext uri="{FF2B5EF4-FFF2-40B4-BE49-F238E27FC236}">
                <a16:creationId xmlns:a16="http://schemas.microsoft.com/office/drawing/2014/main" id="{EB3605DC-03B3-201D-AA54-EAA81A2444BC}"/>
              </a:ext>
            </a:extLst>
          </p:cNvPr>
          <p:cNvSpPr txBox="1"/>
          <p:nvPr/>
        </p:nvSpPr>
        <p:spPr>
          <a:xfrm>
            <a:off x="1652282" y="1777552"/>
            <a:ext cx="3615862" cy="1015663"/>
          </a:xfrm>
          <a:prstGeom prst="rect">
            <a:avLst/>
          </a:prstGeom>
          <a:noFill/>
        </p:spPr>
        <p:txBody>
          <a:bodyPr wrap="square">
            <a:spAutoFit/>
          </a:bodyPr>
          <a:lstStyle/>
          <a:p>
            <a:r>
              <a:rPr lang="en-US" sz="2000" dirty="0"/>
              <a:t>Continuous, closed-loop experimentation integrating HPC, AI, and instruments</a:t>
            </a:r>
          </a:p>
        </p:txBody>
      </p:sp>
      <p:sp>
        <p:nvSpPr>
          <p:cNvPr id="8" name="TextBox 7">
            <a:extLst>
              <a:ext uri="{FF2B5EF4-FFF2-40B4-BE49-F238E27FC236}">
                <a16:creationId xmlns:a16="http://schemas.microsoft.com/office/drawing/2014/main" id="{3949DB0A-3DAE-C282-D6FD-FCC4E3C53195}"/>
              </a:ext>
            </a:extLst>
          </p:cNvPr>
          <p:cNvSpPr txBox="1"/>
          <p:nvPr/>
        </p:nvSpPr>
        <p:spPr>
          <a:xfrm>
            <a:off x="6723231" y="1777553"/>
            <a:ext cx="4164224" cy="1015663"/>
          </a:xfrm>
          <a:prstGeom prst="rect">
            <a:avLst/>
          </a:prstGeom>
          <a:noFill/>
        </p:spPr>
        <p:txBody>
          <a:bodyPr wrap="square">
            <a:spAutoFit/>
          </a:bodyPr>
          <a:lstStyle/>
          <a:p>
            <a:r>
              <a:rPr lang="en-US" sz="2000" dirty="0"/>
              <a:t>Accelerate discovery cycles from years to months while ensuring reproducibility and openness</a:t>
            </a:r>
          </a:p>
        </p:txBody>
      </p:sp>
    </p:spTree>
    <p:extLst>
      <p:ext uri="{BB962C8B-B14F-4D97-AF65-F5344CB8AC3E}">
        <p14:creationId xmlns:p14="http://schemas.microsoft.com/office/powerpoint/2010/main" val="245178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A2531-7B3A-0541-8655-BC88100854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9E7415-B87A-0F2D-F88A-9B3AFB355CFC}"/>
              </a:ext>
            </a:extLst>
          </p:cNvPr>
          <p:cNvSpPr>
            <a:spLocks noGrp="1"/>
          </p:cNvSpPr>
          <p:nvPr>
            <p:ph type="title"/>
          </p:nvPr>
        </p:nvSpPr>
        <p:spPr/>
        <p:txBody>
          <a:bodyPr/>
          <a:lstStyle/>
          <a:p>
            <a:r>
              <a:rPr lang="en-US" dirty="0"/>
              <a:t>What is AISLE?</a:t>
            </a:r>
          </a:p>
        </p:txBody>
      </p:sp>
      <p:sp>
        <p:nvSpPr>
          <p:cNvPr id="6" name="TextBox 5">
            <a:extLst>
              <a:ext uri="{FF2B5EF4-FFF2-40B4-BE49-F238E27FC236}">
                <a16:creationId xmlns:a16="http://schemas.microsoft.com/office/drawing/2014/main" id="{F0DFF706-D9D3-08CA-B6DC-20FEC09508D8}"/>
              </a:ext>
            </a:extLst>
          </p:cNvPr>
          <p:cNvSpPr txBox="1"/>
          <p:nvPr/>
        </p:nvSpPr>
        <p:spPr>
          <a:xfrm>
            <a:off x="314691" y="1607129"/>
            <a:ext cx="6043488" cy="769441"/>
          </a:xfrm>
          <a:prstGeom prst="rect">
            <a:avLst/>
          </a:prstGeom>
          <a:noFill/>
        </p:spPr>
        <p:txBody>
          <a:bodyPr wrap="square">
            <a:spAutoFit/>
          </a:bodyPr>
          <a:lstStyle/>
          <a:p>
            <a:r>
              <a:rPr lang="en-US" sz="2200" b="1" dirty="0">
                <a:solidFill>
                  <a:srgbClr val="28A351"/>
                </a:solidFill>
              </a:rPr>
              <a:t>GRASSROOTS NETWORK</a:t>
            </a:r>
            <a:r>
              <a:rPr lang="en-US" sz="2200" dirty="0">
                <a:solidFill>
                  <a:srgbClr val="28A351"/>
                </a:solidFill>
              </a:rPr>
              <a:t> ENABLING</a:t>
            </a:r>
            <a:br>
              <a:rPr lang="en-US" sz="2200" dirty="0">
                <a:solidFill>
                  <a:srgbClr val="28A351"/>
                </a:solidFill>
              </a:rPr>
            </a:br>
            <a:r>
              <a:rPr lang="en-US" sz="2200" dirty="0">
                <a:solidFill>
                  <a:srgbClr val="28A351"/>
                </a:solidFill>
              </a:rPr>
              <a:t>CROSS-INSTITUTIONAL LAB COLLABORATION</a:t>
            </a:r>
          </a:p>
        </p:txBody>
      </p:sp>
      <p:sp>
        <p:nvSpPr>
          <p:cNvPr id="8" name="TextBox 7">
            <a:extLst>
              <a:ext uri="{FF2B5EF4-FFF2-40B4-BE49-F238E27FC236}">
                <a16:creationId xmlns:a16="http://schemas.microsoft.com/office/drawing/2014/main" id="{5DC6FB53-FE19-E117-2585-82258139D77F}"/>
              </a:ext>
            </a:extLst>
          </p:cNvPr>
          <p:cNvSpPr txBox="1"/>
          <p:nvPr/>
        </p:nvSpPr>
        <p:spPr>
          <a:xfrm>
            <a:off x="314691" y="2886090"/>
            <a:ext cx="7189436" cy="1754326"/>
          </a:xfrm>
          <a:prstGeom prst="rect">
            <a:avLst/>
          </a:prstGeom>
          <a:noFill/>
        </p:spPr>
        <p:txBody>
          <a:bodyPr wrap="square">
            <a:spAutoFit/>
          </a:bodyPr>
          <a:lstStyle/>
          <a:p>
            <a:r>
              <a:rPr lang="en-US" dirty="0"/>
              <a:t>AI agents orchestrate experiments, data, and instruments</a:t>
            </a:r>
          </a:p>
          <a:p>
            <a:endParaRPr lang="en-US" dirty="0">
              <a:solidFill>
                <a:srgbClr val="28A351"/>
              </a:solidFill>
            </a:endParaRPr>
          </a:p>
          <a:p>
            <a:r>
              <a:rPr lang="en-US" dirty="0"/>
              <a:t>Democratizes access to scientific tools and shortens discovery cycles</a:t>
            </a:r>
          </a:p>
          <a:p>
            <a:endParaRPr lang="en-US" dirty="0"/>
          </a:p>
          <a:p>
            <a:r>
              <a:rPr lang="en-US" b="1" dirty="0"/>
              <a:t>Goal:</a:t>
            </a:r>
            <a:r>
              <a:rPr lang="en-US" dirty="0"/>
              <a:t> From siloed automation → collaborative autonomous science</a:t>
            </a:r>
          </a:p>
        </p:txBody>
      </p:sp>
      <p:sp>
        <p:nvSpPr>
          <p:cNvPr id="4" name="TextBox 3">
            <a:extLst>
              <a:ext uri="{FF2B5EF4-FFF2-40B4-BE49-F238E27FC236}">
                <a16:creationId xmlns:a16="http://schemas.microsoft.com/office/drawing/2014/main" id="{347211F8-B417-794D-6B70-45C61BEC6704}"/>
              </a:ext>
            </a:extLst>
          </p:cNvPr>
          <p:cNvSpPr txBox="1"/>
          <p:nvPr/>
        </p:nvSpPr>
        <p:spPr>
          <a:xfrm>
            <a:off x="259597" y="792974"/>
            <a:ext cx="6098582" cy="369332"/>
          </a:xfrm>
          <a:prstGeom prst="rect">
            <a:avLst/>
          </a:prstGeom>
          <a:noFill/>
        </p:spPr>
        <p:txBody>
          <a:bodyPr wrap="square">
            <a:spAutoFit/>
          </a:bodyPr>
          <a:lstStyle/>
          <a:p>
            <a:r>
              <a:rPr lang="en-US" dirty="0"/>
              <a:t>Autonomous Interconnected Science Lab Ecosystem</a:t>
            </a:r>
          </a:p>
        </p:txBody>
      </p:sp>
      <p:pic>
        <p:nvPicPr>
          <p:cNvPr id="5" name="Picture 4">
            <a:extLst>
              <a:ext uri="{FF2B5EF4-FFF2-40B4-BE49-F238E27FC236}">
                <a16:creationId xmlns:a16="http://schemas.microsoft.com/office/drawing/2014/main" id="{831B5B64-8077-FCB5-540A-1FB7157F27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20551" y="134752"/>
            <a:ext cx="3515916" cy="6358123"/>
          </a:xfrm>
          <a:prstGeom prst="rect">
            <a:avLst/>
          </a:prstGeom>
        </p:spPr>
      </p:pic>
      <p:pic>
        <p:nvPicPr>
          <p:cNvPr id="16" name="Picture 15" descr="A picture containing text, sign&#10;&#10;AI-generated content may be incorrect.">
            <a:extLst>
              <a:ext uri="{FF2B5EF4-FFF2-40B4-BE49-F238E27FC236}">
                <a16:creationId xmlns:a16="http://schemas.microsoft.com/office/drawing/2014/main" id="{F54A656D-9088-909B-5519-8DD42B51AB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74172" y="5442534"/>
            <a:ext cx="2243656" cy="599124"/>
          </a:xfrm>
          <a:prstGeom prst="rect">
            <a:avLst/>
          </a:prstGeom>
        </p:spPr>
      </p:pic>
      <p:sp>
        <p:nvSpPr>
          <p:cNvPr id="18" name="TextBox 17">
            <a:extLst>
              <a:ext uri="{FF2B5EF4-FFF2-40B4-BE49-F238E27FC236}">
                <a16:creationId xmlns:a16="http://schemas.microsoft.com/office/drawing/2014/main" id="{B0C76FF8-C96C-4DF7-FC31-F5DC2D9D5BAC}"/>
              </a:ext>
            </a:extLst>
          </p:cNvPr>
          <p:cNvSpPr txBox="1"/>
          <p:nvPr/>
        </p:nvSpPr>
        <p:spPr>
          <a:xfrm>
            <a:off x="9469237" y="5299527"/>
            <a:ext cx="1226781" cy="692497"/>
          </a:xfrm>
          <a:prstGeom prst="rect">
            <a:avLst/>
          </a:prstGeom>
          <a:noFill/>
        </p:spPr>
        <p:txBody>
          <a:bodyPr wrap="square">
            <a:spAutoFit/>
          </a:bodyPr>
          <a:lstStyle/>
          <a:p>
            <a:r>
              <a:rPr lang="en-US" sz="1300" dirty="0">
                <a:solidFill>
                  <a:schemeClr val="bg2">
                    <a:lumMod val="75000"/>
                  </a:schemeClr>
                </a:solidFill>
              </a:rPr>
              <a:t>Collaborative Steering Council</a:t>
            </a:r>
          </a:p>
        </p:txBody>
      </p:sp>
    </p:spTree>
    <p:extLst>
      <p:ext uri="{BB962C8B-B14F-4D97-AF65-F5344CB8AC3E}">
        <p14:creationId xmlns:p14="http://schemas.microsoft.com/office/powerpoint/2010/main" val="351784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A930F-3E91-42E4-E20F-9DF88E27BD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16CFF7-EA04-587B-EBAF-BD8E5CFF3A0D}"/>
              </a:ext>
            </a:extLst>
          </p:cNvPr>
          <p:cNvSpPr>
            <a:spLocks noGrp="1"/>
          </p:cNvSpPr>
          <p:nvPr>
            <p:ph type="title"/>
          </p:nvPr>
        </p:nvSpPr>
        <p:spPr/>
        <p:txBody>
          <a:bodyPr/>
          <a:lstStyle/>
          <a:p>
            <a:r>
              <a:rPr lang="en-US" dirty="0"/>
              <a:t>The Five Pillars of AISLE</a:t>
            </a:r>
          </a:p>
        </p:txBody>
      </p:sp>
      <p:sp>
        <p:nvSpPr>
          <p:cNvPr id="6" name="TextBox 5">
            <a:extLst>
              <a:ext uri="{FF2B5EF4-FFF2-40B4-BE49-F238E27FC236}">
                <a16:creationId xmlns:a16="http://schemas.microsoft.com/office/drawing/2014/main" id="{9E9239CC-AB5F-1A09-0404-A521205DE4EF}"/>
              </a:ext>
            </a:extLst>
          </p:cNvPr>
          <p:cNvSpPr txBox="1"/>
          <p:nvPr/>
        </p:nvSpPr>
        <p:spPr>
          <a:xfrm>
            <a:off x="314692" y="1100765"/>
            <a:ext cx="4858199" cy="984885"/>
          </a:xfrm>
          <a:prstGeom prst="rect">
            <a:avLst/>
          </a:prstGeom>
          <a:noFill/>
        </p:spPr>
        <p:txBody>
          <a:bodyPr wrap="square">
            <a:spAutoFit/>
          </a:bodyPr>
          <a:lstStyle/>
          <a:p>
            <a:r>
              <a:rPr lang="en-US" sz="1600" dirty="0">
                <a:solidFill>
                  <a:srgbClr val="28A351"/>
                </a:solidFill>
              </a:rPr>
              <a:t>INTEGRATING DIVERSE COMPUTING PARADIGMS</a:t>
            </a:r>
          </a:p>
          <a:p>
            <a:r>
              <a:rPr lang="en-US" sz="1400" b="1" dirty="0"/>
              <a:t>- HPC + AI/ML + Quantum</a:t>
            </a:r>
            <a:r>
              <a:rPr lang="en-US" sz="1400" dirty="0"/>
              <a:t> working in harmony </a:t>
            </a:r>
          </a:p>
          <a:p>
            <a:r>
              <a:rPr lang="en-US" sz="1400" dirty="0"/>
              <a:t>- Seamless resource sharing across facilities </a:t>
            </a:r>
          </a:p>
          <a:p>
            <a:r>
              <a:rPr lang="en-US" sz="1400" dirty="0"/>
              <a:t>- Automated </a:t>
            </a:r>
            <a:r>
              <a:rPr lang="en-US" sz="1400" b="1" dirty="0"/>
              <a:t>workflow optimization and steering</a:t>
            </a:r>
            <a:endParaRPr lang="en-US" sz="1400" b="1" dirty="0">
              <a:solidFill>
                <a:srgbClr val="28A351"/>
              </a:solidFill>
            </a:endParaRPr>
          </a:p>
        </p:txBody>
      </p:sp>
      <p:sp>
        <p:nvSpPr>
          <p:cNvPr id="7" name="TextBox 6">
            <a:extLst>
              <a:ext uri="{FF2B5EF4-FFF2-40B4-BE49-F238E27FC236}">
                <a16:creationId xmlns:a16="http://schemas.microsoft.com/office/drawing/2014/main" id="{E47F08B1-9FBE-1CB3-CF56-221F5309E7F4}"/>
              </a:ext>
            </a:extLst>
          </p:cNvPr>
          <p:cNvSpPr txBox="1"/>
          <p:nvPr/>
        </p:nvSpPr>
        <p:spPr>
          <a:xfrm>
            <a:off x="6096001" y="1100765"/>
            <a:ext cx="4858199" cy="984885"/>
          </a:xfrm>
          <a:prstGeom prst="rect">
            <a:avLst/>
          </a:prstGeom>
          <a:noFill/>
        </p:spPr>
        <p:txBody>
          <a:bodyPr wrap="square">
            <a:spAutoFit/>
          </a:bodyPr>
          <a:lstStyle/>
          <a:p>
            <a:r>
              <a:rPr lang="en-US" sz="1600" dirty="0">
                <a:solidFill>
                  <a:srgbClr val="28A351"/>
                </a:solidFill>
              </a:rPr>
              <a:t>KEY TRANSFORMATIONS</a:t>
            </a:r>
          </a:p>
          <a:p>
            <a:r>
              <a:rPr lang="en-US" sz="1400" dirty="0"/>
              <a:t>- From manual orchestration to </a:t>
            </a:r>
            <a:r>
              <a:rPr lang="en-US" sz="1400" b="1" dirty="0"/>
              <a:t>autonomous operation </a:t>
            </a:r>
          </a:p>
          <a:p>
            <a:r>
              <a:rPr lang="en-US" sz="1400" dirty="0"/>
              <a:t>- From single-facility to distributed execution </a:t>
            </a:r>
          </a:p>
          <a:p>
            <a:r>
              <a:rPr lang="en-US" sz="1400" dirty="0"/>
              <a:t>- From batch processing to </a:t>
            </a:r>
            <a:r>
              <a:rPr lang="en-US" sz="1400" b="1" dirty="0"/>
              <a:t>near real-time response</a:t>
            </a:r>
            <a:endParaRPr lang="en-US" sz="1400" b="1" dirty="0">
              <a:solidFill>
                <a:srgbClr val="28A351"/>
              </a:solidFill>
            </a:endParaRPr>
          </a:p>
        </p:txBody>
      </p:sp>
      <p:sp>
        <p:nvSpPr>
          <p:cNvPr id="8" name="TextBox 7">
            <a:extLst>
              <a:ext uri="{FF2B5EF4-FFF2-40B4-BE49-F238E27FC236}">
                <a16:creationId xmlns:a16="http://schemas.microsoft.com/office/drawing/2014/main" id="{3064564F-FA9C-60B4-8645-CB05F7117D66}"/>
              </a:ext>
            </a:extLst>
          </p:cNvPr>
          <p:cNvSpPr txBox="1"/>
          <p:nvPr/>
        </p:nvSpPr>
        <p:spPr>
          <a:xfrm>
            <a:off x="314691" y="2377418"/>
            <a:ext cx="4858199" cy="984885"/>
          </a:xfrm>
          <a:prstGeom prst="rect">
            <a:avLst/>
          </a:prstGeom>
          <a:noFill/>
        </p:spPr>
        <p:txBody>
          <a:bodyPr wrap="square">
            <a:spAutoFit/>
          </a:bodyPr>
          <a:lstStyle/>
          <a:p>
            <a:r>
              <a:rPr lang="en-US" sz="1600" dirty="0">
                <a:solidFill>
                  <a:srgbClr val="28A351"/>
                </a:solidFill>
              </a:rPr>
              <a:t>CRITICAL NEEDS</a:t>
            </a:r>
          </a:p>
          <a:p>
            <a:r>
              <a:rPr lang="en-US" sz="1400" dirty="0"/>
              <a:t>- </a:t>
            </a:r>
            <a:r>
              <a:rPr lang="en-US" sz="1400" b="1" dirty="0"/>
              <a:t>Standardized protocols</a:t>
            </a:r>
            <a:r>
              <a:rPr lang="en-US" sz="1400" dirty="0"/>
              <a:t> for cross-facility integration </a:t>
            </a:r>
          </a:p>
          <a:p>
            <a:r>
              <a:rPr lang="en-US" sz="1400" b="1" dirty="0"/>
              <a:t>- Dynamic resource management</a:t>
            </a:r>
            <a:r>
              <a:rPr lang="en-US" sz="1400" dirty="0"/>
              <a:t> for hybrid workflows </a:t>
            </a:r>
          </a:p>
          <a:p>
            <a:r>
              <a:rPr lang="en-US" sz="1400" dirty="0"/>
              <a:t>- </a:t>
            </a:r>
            <a:r>
              <a:rPr lang="en-US" sz="1400" b="1" dirty="0"/>
              <a:t>Unified</a:t>
            </a:r>
            <a:r>
              <a:rPr lang="en-US" sz="1400" dirty="0"/>
              <a:t> authentication and data movement standards</a:t>
            </a:r>
            <a:endParaRPr lang="en-US" sz="1400" b="1" dirty="0">
              <a:solidFill>
                <a:srgbClr val="28A351"/>
              </a:solidFill>
            </a:endParaRPr>
          </a:p>
        </p:txBody>
      </p:sp>
      <p:pic>
        <p:nvPicPr>
          <p:cNvPr id="9" name="Picture 8">
            <a:extLst>
              <a:ext uri="{FF2B5EF4-FFF2-40B4-BE49-F238E27FC236}">
                <a16:creationId xmlns:a16="http://schemas.microsoft.com/office/drawing/2014/main" id="{8144BA57-C9EA-A17B-3A3C-391DA56F579A}"/>
              </a:ext>
            </a:extLst>
          </p:cNvPr>
          <p:cNvPicPr>
            <a:picLocks noChangeAspect="1"/>
          </p:cNvPicPr>
          <p:nvPr/>
        </p:nvPicPr>
        <p:blipFill>
          <a:blip r:embed="rId2"/>
          <a:stretch>
            <a:fillRect/>
          </a:stretch>
        </p:blipFill>
        <p:spPr>
          <a:xfrm>
            <a:off x="1269645" y="3495697"/>
            <a:ext cx="9652709" cy="2671117"/>
          </a:xfrm>
          <a:prstGeom prst="rect">
            <a:avLst/>
          </a:prstGeom>
        </p:spPr>
      </p:pic>
      <p:sp>
        <p:nvSpPr>
          <p:cNvPr id="3" name="TextBox 2">
            <a:extLst>
              <a:ext uri="{FF2B5EF4-FFF2-40B4-BE49-F238E27FC236}">
                <a16:creationId xmlns:a16="http://schemas.microsoft.com/office/drawing/2014/main" id="{38EB645D-3E9C-0CD0-7AC5-55F13F34DA97}"/>
              </a:ext>
            </a:extLst>
          </p:cNvPr>
          <p:cNvSpPr txBox="1"/>
          <p:nvPr/>
        </p:nvSpPr>
        <p:spPr>
          <a:xfrm>
            <a:off x="9661210" y="65945"/>
            <a:ext cx="2492990" cy="246221"/>
          </a:xfrm>
          <a:prstGeom prst="rect">
            <a:avLst/>
          </a:prstGeom>
          <a:noFill/>
        </p:spPr>
        <p:txBody>
          <a:bodyPr wrap="none" rtlCol="0">
            <a:spAutoFit/>
          </a:bodyPr>
          <a:lstStyle/>
          <a:p>
            <a:pPr algn="r"/>
            <a:r>
              <a:rPr lang="en-US" sz="1000" dirty="0">
                <a:solidFill>
                  <a:schemeClr val="bg2">
                    <a:lumMod val="75000"/>
                  </a:schemeClr>
                </a:solidFill>
                <a:latin typeface="Courier New" panose="02070309020205020404" pitchFamily="49" charset="0"/>
                <a:cs typeface="Courier New" panose="02070309020205020404" pitchFamily="49" charset="0"/>
              </a:rPr>
              <a:t>https://</a:t>
            </a:r>
            <a:r>
              <a:rPr lang="en-US" sz="1000" dirty="0" err="1">
                <a:solidFill>
                  <a:schemeClr val="bg2">
                    <a:lumMod val="75000"/>
                  </a:schemeClr>
                </a:solidFill>
                <a:latin typeface="Courier New" panose="02070309020205020404" pitchFamily="49" charset="0"/>
                <a:cs typeface="Courier New" panose="02070309020205020404" pitchFamily="49" charset="0"/>
              </a:rPr>
              <a:t>autonomousscience.org</a:t>
            </a:r>
            <a:endParaRPr lang="en-US" sz="1000" dirty="0">
              <a:solidFill>
                <a:schemeClr val="bg2">
                  <a:lumMod val="75000"/>
                </a:schemeClr>
              </a:solidFill>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12801118-95E2-03C3-659E-7CDDA2FA8EA8}"/>
              </a:ext>
            </a:extLst>
          </p:cNvPr>
          <p:cNvSpPr txBox="1"/>
          <p:nvPr/>
        </p:nvSpPr>
        <p:spPr>
          <a:xfrm>
            <a:off x="6095999" y="2556341"/>
            <a:ext cx="4548433" cy="646331"/>
          </a:xfrm>
          <a:prstGeom prst="rect">
            <a:avLst/>
          </a:prstGeom>
          <a:noFill/>
        </p:spPr>
        <p:txBody>
          <a:bodyPr wrap="square">
            <a:spAutoFit/>
          </a:bodyPr>
          <a:lstStyle/>
          <a:p>
            <a:r>
              <a:rPr lang="en-US" b="1" dirty="0">
                <a:solidFill>
                  <a:srgbClr val="00B0F0"/>
                </a:solidFill>
              </a:rPr>
              <a:t>Agents:</a:t>
            </a:r>
            <a:r>
              <a:rPr lang="en-US" dirty="0">
                <a:solidFill>
                  <a:srgbClr val="00B0F0"/>
                </a:solidFill>
              </a:rPr>
              <a:t> orchestrators linking experiments, computation, and data.</a:t>
            </a:r>
          </a:p>
        </p:txBody>
      </p:sp>
    </p:spTree>
    <p:extLst>
      <p:ext uri="{BB962C8B-B14F-4D97-AF65-F5344CB8AC3E}">
        <p14:creationId xmlns:p14="http://schemas.microsoft.com/office/powerpoint/2010/main" val="119799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9C472-2446-B788-3C92-D820B775F3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5C33B6-5CAC-C9DD-3A38-1CBFAE8D0B90}"/>
              </a:ext>
            </a:extLst>
          </p:cNvPr>
          <p:cNvSpPr>
            <a:spLocks noGrp="1"/>
          </p:cNvSpPr>
          <p:nvPr>
            <p:ph type="title"/>
          </p:nvPr>
        </p:nvSpPr>
        <p:spPr/>
        <p:txBody>
          <a:bodyPr/>
          <a:lstStyle/>
          <a:p>
            <a:r>
              <a:rPr lang="en-US" dirty="0"/>
              <a:t>Dimensions</a:t>
            </a:r>
            <a:endParaRPr lang="en-US" sz="1300" dirty="0"/>
          </a:p>
        </p:txBody>
      </p:sp>
      <p:sp>
        <p:nvSpPr>
          <p:cNvPr id="3" name="TextBox 2">
            <a:extLst>
              <a:ext uri="{FF2B5EF4-FFF2-40B4-BE49-F238E27FC236}">
                <a16:creationId xmlns:a16="http://schemas.microsoft.com/office/drawing/2014/main" id="{DF95B80E-705F-D191-67E4-36045ADE329F}"/>
              </a:ext>
            </a:extLst>
          </p:cNvPr>
          <p:cNvSpPr txBox="1"/>
          <p:nvPr/>
        </p:nvSpPr>
        <p:spPr>
          <a:xfrm>
            <a:off x="9661210" y="65945"/>
            <a:ext cx="2492990" cy="246221"/>
          </a:xfrm>
          <a:prstGeom prst="rect">
            <a:avLst/>
          </a:prstGeom>
          <a:noFill/>
        </p:spPr>
        <p:txBody>
          <a:bodyPr wrap="none" rtlCol="0">
            <a:spAutoFit/>
          </a:bodyPr>
          <a:lstStyle/>
          <a:p>
            <a:pPr algn="r"/>
            <a:r>
              <a:rPr lang="en-US" sz="1000" dirty="0">
                <a:solidFill>
                  <a:schemeClr val="bg2">
                    <a:lumMod val="75000"/>
                  </a:schemeClr>
                </a:solidFill>
                <a:latin typeface="Courier New" panose="02070309020205020404" pitchFamily="49" charset="0"/>
                <a:cs typeface="Courier New" panose="02070309020205020404" pitchFamily="49" charset="0"/>
              </a:rPr>
              <a:t>https://</a:t>
            </a:r>
            <a:r>
              <a:rPr lang="en-US" sz="1000" dirty="0" err="1">
                <a:solidFill>
                  <a:schemeClr val="bg2">
                    <a:lumMod val="75000"/>
                  </a:schemeClr>
                </a:solidFill>
                <a:latin typeface="Courier New" panose="02070309020205020404" pitchFamily="49" charset="0"/>
                <a:cs typeface="Courier New" panose="02070309020205020404" pitchFamily="49" charset="0"/>
              </a:rPr>
              <a:t>autonomousscience.org</a:t>
            </a:r>
            <a:endParaRPr lang="en-US" sz="1000" dirty="0">
              <a:solidFill>
                <a:schemeClr val="bg2">
                  <a:lumMod val="75000"/>
                </a:schemeClr>
              </a:solidFill>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2EFAD08D-7374-B8B0-4BB5-8DC9C1B07ED6}"/>
              </a:ext>
            </a:extLst>
          </p:cNvPr>
          <p:cNvSpPr txBox="1"/>
          <p:nvPr/>
        </p:nvSpPr>
        <p:spPr>
          <a:xfrm>
            <a:off x="314692" y="1053630"/>
            <a:ext cx="6076681" cy="846386"/>
          </a:xfrm>
          <a:prstGeom prst="rect">
            <a:avLst/>
          </a:prstGeom>
          <a:noFill/>
        </p:spPr>
        <p:txBody>
          <a:bodyPr wrap="square">
            <a:spAutoFit/>
          </a:bodyPr>
          <a:lstStyle/>
          <a:p>
            <a:r>
              <a:rPr lang="en-US" sz="1700" dirty="0">
                <a:solidFill>
                  <a:srgbClr val="28A351"/>
                </a:solidFill>
              </a:rPr>
              <a:t>Instruments &amp; CI Integration</a:t>
            </a:r>
          </a:p>
          <a:p>
            <a:r>
              <a:rPr lang="en-US" sz="1600" dirty="0"/>
              <a:t>Orchestrate diverse scientific instruments across facilities </a:t>
            </a:r>
          </a:p>
          <a:p>
            <a:r>
              <a:rPr lang="en-US" sz="1600" dirty="0"/>
              <a:t>Enable cross-institutional workflows and real-time data flows</a:t>
            </a:r>
          </a:p>
        </p:txBody>
      </p:sp>
      <p:sp>
        <p:nvSpPr>
          <p:cNvPr id="9" name="TextBox 8">
            <a:extLst>
              <a:ext uri="{FF2B5EF4-FFF2-40B4-BE49-F238E27FC236}">
                <a16:creationId xmlns:a16="http://schemas.microsoft.com/office/drawing/2014/main" id="{594456A4-AAF6-7A4F-0811-E45F9319F494}"/>
              </a:ext>
            </a:extLst>
          </p:cNvPr>
          <p:cNvSpPr txBox="1"/>
          <p:nvPr/>
        </p:nvSpPr>
        <p:spPr>
          <a:xfrm>
            <a:off x="314691" y="2101573"/>
            <a:ext cx="6076681" cy="846386"/>
          </a:xfrm>
          <a:prstGeom prst="rect">
            <a:avLst/>
          </a:prstGeom>
          <a:noFill/>
        </p:spPr>
        <p:txBody>
          <a:bodyPr wrap="square">
            <a:spAutoFit/>
          </a:bodyPr>
          <a:lstStyle/>
          <a:p>
            <a:r>
              <a:rPr lang="en-US" sz="1700" dirty="0">
                <a:solidFill>
                  <a:srgbClr val="28A351"/>
                </a:solidFill>
              </a:rPr>
              <a:t>Agent-Driven Data Management</a:t>
            </a:r>
          </a:p>
          <a:p>
            <a:r>
              <a:rPr lang="en-US" sz="1600" dirty="0"/>
              <a:t>Autonomous agents curate, validate, and enforce FAIR principles </a:t>
            </a:r>
          </a:p>
          <a:p>
            <a:r>
              <a:rPr lang="en-US" sz="1600" dirty="0"/>
              <a:t>Federated “data mesh” for sharing across institutions</a:t>
            </a:r>
          </a:p>
        </p:txBody>
      </p:sp>
      <p:sp>
        <p:nvSpPr>
          <p:cNvPr id="12" name="TextBox 11">
            <a:extLst>
              <a:ext uri="{FF2B5EF4-FFF2-40B4-BE49-F238E27FC236}">
                <a16:creationId xmlns:a16="http://schemas.microsoft.com/office/drawing/2014/main" id="{48583C9B-011F-5BA0-E631-29CD5476CB66}"/>
              </a:ext>
            </a:extLst>
          </p:cNvPr>
          <p:cNvSpPr txBox="1"/>
          <p:nvPr/>
        </p:nvSpPr>
        <p:spPr>
          <a:xfrm>
            <a:off x="314690" y="3149516"/>
            <a:ext cx="6359487" cy="846386"/>
          </a:xfrm>
          <a:prstGeom prst="rect">
            <a:avLst/>
          </a:prstGeom>
          <a:noFill/>
        </p:spPr>
        <p:txBody>
          <a:bodyPr wrap="square">
            <a:spAutoFit/>
          </a:bodyPr>
          <a:lstStyle/>
          <a:p>
            <a:r>
              <a:rPr lang="en-US" sz="1700" dirty="0">
                <a:solidFill>
                  <a:srgbClr val="28A351"/>
                </a:solidFill>
              </a:rPr>
              <a:t>AI Agent-Driven Orchestration</a:t>
            </a:r>
          </a:p>
          <a:p>
            <a:r>
              <a:rPr lang="en-US" sz="1600" dirty="0"/>
              <a:t>LLM-based agents coordinate experiments with ML/physics models </a:t>
            </a:r>
          </a:p>
          <a:p>
            <a:r>
              <a:rPr lang="en-US" sz="1600" dirty="0"/>
              <a:t>Combine Bayesian optimization, RL, and uncertainty quantification</a:t>
            </a:r>
          </a:p>
        </p:txBody>
      </p:sp>
      <p:sp>
        <p:nvSpPr>
          <p:cNvPr id="13" name="TextBox 12">
            <a:extLst>
              <a:ext uri="{FF2B5EF4-FFF2-40B4-BE49-F238E27FC236}">
                <a16:creationId xmlns:a16="http://schemas.microsoft.com/office/drawing/2014/main" id="{67083167-5561-9367-31A3-657CBB91420E}"/>
              </a:ext>
            </a:extLst>
          </p:cNvPr>
          <p:cNvSpPr txBox="1"/>
          <p:nvPr/>
        </p:nvSpPr>
        <p:spPr>
          <a:xfrm>
            <a:off x="314690" y="4197459"/>
            <a:ext cx="6717706" cy="846386"/>
          </a:xfrm>
          <a:prstGeom prst="rect">
            <a:avLst/>
          </a:prstGeom>
          <a:noFill/>
        </p:spPr>
        <p:txBody>
          <a:bodyPr wrap="square">
            <a:spAutoFit/>
          </a:bodyPr>
          <a:lstStyle/>
          <a:p>
            <a:r>
              <a:rPr lang="en-US" sz="1700" dirty="0">
                <a:solidFill>
                  <a:srgbClr val="28A351"/>
                </a:solidFill>
              </a:rPr>
              <a:t>Interoperable Communication</a:t>
            </a:r>
          </a:p>
          <a:p>
            <a:r>
              <a:rPr lang="en-US" sz="1600" dirty="0"/>
              <a:t>Standardized, vendor-agnostic protocols and ontologies </a:t>
            </a:r>
          </a:p>
          <a:p>
            <a:r>
              <a:rPr lang="en-US" sz="1600" dirty="0"/>
              <a:t>Secure, asynchronous, and scalable multi-agent coordination</a:t>
            </a:r>
          </a:p>
        </p:txBody>
      </p:sp>
      <p:sp>
        <p:nvSpPr>
          <p:cNvPr id="14" name="TextBox 13">
            <a:extLst>
              <a:ext uri="{FF2B5EF4-FFF2-40B4-BE49-F238E27FC236}">
                <a16:creationId xmlns:a16="http://schemas.microsoft.com/office/drawing/2014/main" id="{4B1AA180-21A9-3E1D-01D3-BE9E23A9B561}"/>
              </a:ext>
            </a:extLst>
          </p:cNvPr>
          <p:cNvSpPr txBox="1"/>
          <p:nvPr/>
        </p:nvSpPr>
        <p:spPr>
          <a:xfrm>
            <a:off x="314690" y="5245402"/>
            <a:ext cx="6717706" cy="846386"/>
          </a:xfrm>
          <a:prstGeom prst="rect">
            <a:avLst/>
          </a:prstGeom>
          <a:noFill/>
        </p:spPr>
        <p:txBody>
          <a:bodyPr wrap="square">
            <a:spAutoFit/>
          </a:bodyPr>
          <a:lstStyle/>
          <a:p>
            <a:r>
              <a:rPr lang="en-US" sz="1700" dirty="0">
                <a:solidFill>
                  <a:srgbClr val="28A351"/>
                </a:solidFill>
              </a:rPr>
              <a:t>Education &amp; Workforce Development</a:t>
            </a:r>
          </a:p>
          <a:p>
            <a:r>
              <a:rPr lang="en-US" sz="1600" dirty="0"/>
              <a:t>Train scientists for human–AI collaboration </a:t>
            </a:r>
          </a:p>
          <a:p>
            <a:r>
              <a:rPr lang="en-US" sz="1600" dirty="0"/>
              <a:t>Interdisciplinary curricula with AI/ML, robotics, and ethics</a:t>
            </a:r>
          </a:p>
        </p:txBody>
      </p:sp>
      <p:pic>
        <p:nvPicPr>
          <p:cNvPr id="16" name="Picture 15">
            <a:extLst>
              <a:ext uri="{FF2B5EF4-FFF2-40B4-BE49-F238E27FC236}">
                <a16:creationId xmlns:a16="http://schemas.microsoft.com/office/drawing/2014/main" id="{96C6CB52-219E-C6A3-F735-1544BD45757A}"/>
              </a:ext>
            </a:extLst>
          </p:cNvPr>
          <p:cNvPicPr>
            <a:picLocks noChangeAspect="1"/>
          </p:cNvPicPr>
          <p:nvPr/>
        </p:nvPicPr>
        <p:blipFill>
          <a:blip r:embed="rId2" cstate="screen">
            <a:clrChange>
              <a:clrFrom>
                <a:srgbClr val="FAFCFC"/>
              </a:clrFrom>
              <a:clrTo>
                <a:srgbClr val="FAFCFC">
                  <a:alpha val="0"/>
                </a:srgbClr>
              </a:clrTo>
            </a:clrChange>
            <a:extLst>
              <a:ext uri="{28A0092B-C50C-407E-A947-70E740481C1C}">
                <a14:useLocalDpi xmlns:a14="http://schemas.microsoft.com/office/drawing/2010/main"/>
              </a:ext>
            </a:extLst>
          </a:blip>
          <a:stretch>
            <a:fillRect/>
          </a:stretch>
        </p:blipFill>
        <p:spPr>
          <a:xfrm>
            <a:off x="7400255" y="824206"/>
            <a:ext cx="4128941" cy="2752627"/>
          </a:xfrm>
          <a:prstGeom prst="rect">
            <a:avLst/>
          </a:prstGeom>
        </p:spPr>
      </p:pic>
      <p:sp>
        <p:nvSpPr>
          <p:cNvPr id="4" name="Rounded Rectangle 3">
            <a:extLst>
              <a:ext uri="{FF2B5EF4-FFF2-40B4-BE49-F238E27FC236}">
                <a16:creationId xmlns:a16="http://schemas.microsoft.com/office/drawing/2014/main" id="{9DB49EF6-E049-DBA3-393A-0789C8FEE5E9}"/>
              </a:ext>
            </a:extLst>
          </p:cNvPr>
          <p:cNvSpPr/>
          <p:nvPr/>
        </p:nvSpPr>
        <p:spPr>
          <a:xfrm>
            <a:off x="8301007" y="3844793"/>
            <a:ext cx="2603715" cy="2510726"/>
          </a:xfrm>
          <a:prstGeom prst="roundRect">
            <a:avLst>
              <a:gd name="adj" fmla="val 6482"/>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r code&#10;&#10;AI-generated content may be incorrect.">
            <a:extLst>
              <a:ext uri="{FF2B5EF4-FFF2-40B4-BE49-F238E27FC236}">
                <a16:creationId xmlns:a16="http://schemas.microsoft.com/office/drawing/2014/main" id="{3C1E6EAA-53F5-46CF-6ECF-80753DFF48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08728" y="3995902"/>
            <a:ext cx="2195210" cy="2195210"/>
          </a:xfrm>
          <a:prstGeom prst="rect">
            <a:avLst/>
          </a:prstGeom>
        </p:spPr>
      </p:pic>
    </p:spTree>
    <p:extLst>
      <p:ext uri="{BB962C8B-B14F-4D97-AF65-F5344CB8AC3E}">
        <p14:creationId xmlns:p14="http://schemas.microsoft.com/office/powerpoint/2010/main" val="3601411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7B17E-2261-2BD5-EA47-7D3A351534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2405C0-8336-F817-78C3-B29078BC93F5}"/>
              </a:ext>
            </a:extLst>
          </p:cNvPr>
          <p:cNvSpPr>
            <a:spLocks noGrp="1"/>
          </p:cNvSpPr>
          <p:nvPr>
            <p:ph type="title"/>
          </p:nvPr>
        </p:nvSpPr>
        <p:spPr/>
        <p:txBody>
          <a:bodyPr/>
          <a:lstStyle/>
          <a:p>
            <a:r>
              <a:rPr lang="en-US" dirty="0"/>
              <a:t>Key Technical Milestones </a:t>
            </a:r>
            <a:r>
              <a:rPr lang="en-US" sz="1300" dirty="0"/>
              <a:t>(1)</a:t>
            </a:r>
          </a:p>
        </p:txBody>
      </p:sp>
      <p:sp>
        <p:nvSpPr>
          <p:cNvPr id="3" name="TextBox 2">
            <a:extLst>
              <a:ext uri="{FF2B5EF4-FFF2-40B4-BE49-F238E27FC236}">
                <a16:creationId xmlns:a16="http://schemas.microsoft.com/office/drawing/2014/main" id="{C0CF1E89-4494-2566-CB2D-DFC01B4174CE}"/>
              </a:ext>
            </a:extLst>
          </p:cNvPr>
          <p:cNvSpPr txBox="1"/>
          <p:nvPr/>
        </p:nvSpPr>
        <p:spPr>
          <a:xfrm>
            <a:off x="9661210" y="65945"/>
            <a:ext cx="2492990" cy="246221"/>
          </a:xfrm>
          <a:prstGeom prst="rect">
            <a:avLst/>
          </a:prstGeom>
          <a:noFill/>
        </p:spPr>
        <p:txBody>
          <a:bodyPr wrap="none" rtlCol="0">
            <a:spAutoFit/>
          </a:bodyPr>
          <a:lstStyle/>
          <a:p>
            <a:pPr algn="r"/>
            <a:r>
              <a:rPr lang="en-US" sz="1000" dirty="0">
                <a:solidFill>
                  <a:schemeClr val="bg2">
                    <a:lumMod val="75000"/>
                  </a:schemeClr>
                </a:solidFill>
                <a:latin typeface="Courier New" panose="02070309020205020404" pitchFamily="49" charset="0"/>
                <a:cs typeface="Courier New" panose="02070309020205020404" pitchFamily="49" charset="0"/>
              </a:rPr>
              <a:t>https://</a:t>
            </a:r>
            <a:r>
              <a:rPr lang="en-US" sz="1000" dirty="0" err="1">
                <a:solidFill>
                  <a:schemeClr val="bg2">
                    <a:lumMod val="75000"/>
                  </a:schemeClr>
                </a:solidFill>
                <a:latin typeface="Courier New" panose="02070309020205020404" pitchFamily="49" charset="0"/>
                <a:cs typeface="Courier New" panose="02070309020205020404" pitchFamily="49" charset="0"/>
              </a:rPr>
              <a:t>autonomousscience.org</a:t>
            </a:r>
            <a:endParaRPr lang="en-US" sz="1000" dirty="0">
              <a:solidFill>
                <a:schemeClr val="bg2">
                  <a:lumMod val="75000"/>
                </a:schemeClr>
              </a:solidFill>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C6AA9C6C-7B2A-97A7-AECD-957357434FED}"/>
              </a:ext>
            </a:extLst>
          </p:cNvPr>
          <p:cNvSpPr txBox="1"/>
          <p:nvPr/>
        </p:nvSpPr>
        <p:spPr>
          <a:xfrm>
            <a:off x="314692" y="1100764"/>
            <a:ext cx="4691261" cy="1846659"/>
          </a:xfrm>
          <a:prstGeom prst="rect">
            <a:avLst/>
          </a:prstGeom>
          <a:noFill/>
        </p:spPr>
        <p:txBody>
          <a:bodyPr wrap="square">
            <a:spAutoFit/>
          </a:bodyPr>
          <a:lstStyle/>
          <a:p>
            <a:r>
              <a:rPr lang="en-US" sz="1700" dirty="0">
                <a:solidFill>
                  <a:srgbClr val="28A351"/>
                </a:solidFill>
              </a:rPr>
              <a:t>M1: Common integration interfaces and vendor-agnostic APIs</a:t>
            </a:r>
          </a:p>
          <a:p>
            <a:pPr marL="285750" indent="-285750">
              <a:buFontTx/>
              <a:buChar char="-"/>
            </a:pPr>
            <a:r>
              <a:rPr lang="en-US" sz="1600" dirty="0"/>
              <a:t>Create a </a:t>
            </a:r>
            <a:r>
              <a:rPr lang="en-US" sz="1600" b="1" dirty="0"/>
              <a:t>standardized Instrument API</a:t>
            </a:r>
            <a:r>
              <a:rPr lang="en-US" sz="1600" dirty="0"/>
              <a:t> via a national consortium to interface with diverse equipment from multiple vendors</a:t>
            </a:r>
          </a:p>
          <a:p>
            <a:pPr marL="285750" indent="-285750">
              <a:buFontTx/>
              <a:buChar char="-"/>
            </a:pPr>
            <a:r>
              <a:rPr lang="en-US" sz="1600" dirty="0"/>
              <a:t>Promote plug-and-play </a:t>
            </a:r>
            <a:r>
              <a:rPr lang="en-US" sz="1600" b="1" dirty="0"/>
              <a:t>interoperability across labs</a:t>
            </a:r>
            <a:r>
              <a:rPr lang="en-US" sz="1600" dirty="0"/>
              <a:t> and reduce integration overhead</a:t>
            </a:r>
          </a:p>
        </p:txBody>
      </p:sp>
      <p:sp>
        <p:nvSpPr>
          <p:cNvPr id="5" name="TextBox 4">
            <a:extLst>
              <a:ext uri="{FF2B5EF4-FFF2-40B4-BE49-F238E27FC236}">
                <a16:creationId xmlns:a16="http://schemas.microsoft.com/office/drawing/2014/main" id="{3294BFDB-5DBF-A312-DBA8-159650F13E95}"/>
              </a:ext>
            </a:extLst>
          </p:cNvPr>
          <p:cNvSpPr txBox="1"/>
          <p:nvPr/>
        </p:nvSpPr>
        <p:spPr>
          <a:xfrm>
            <a:off x="314692" y="3624405"/>
            <a:ext cx="4598271" cy="1846659"/>
          </a:xfrm>
          <a:prstGeom prst="rect">
            <a:avLst/>
          </a:prstGeom>
          <a:noFill/>
        </p:spPr>
        <p:txBody>
          <a:bodyPr wrap="square">
            <a:spAutoFit/>
          </a:bodyPr>
          <a:lstStyle/>
          <a:p>
            <a:r>
              <a:rPr lang="en-US" sz="1700" dirty="0">
                <a:solidFill>
                  <a:srgbClr val="28A351"/>
                </a:solidFill>
              </a:rPr>
              <a:t>M2: End-to-end autonomous workflows across institutions</a:t>
            </a:r>
          </a:p>
          <a:p>
            <a:pPr marL="285750" indent="-285750">
              <a:buFontTx/>
              <a:buChar char="-"/>
            </a:pPr>
            <a:r>
              <a:rPr lang="en-US" sz="1600" dirty="0"/>
              <a:t>Demonstrate </a:t>
            </a:r>
            <a:r>
              <a:rPr lang="en-US" sz="1600" b="1" dirty="0"/>
              <a:t>secure orchestration</a:t>
            </a:r>
            <a:r>
              <a:rPr lang="en-US" sz="1600" dirty="0"/>
              <a:t> of multi-site workflows connecting experimental and computational resources</a:t>
            </a:r>
          </a:p>
          <a:p>
            <a:pPr marL="285750" indent="-285750">
              <a:buFontTx/>
              <a:buChar char="-"/>
            </a:pPr>
            <a:r>
              <a:rPr lang="en-US" sz="1600" dirty="0"/>
              <a:t>Use federated CI with </a:t>
            </a:r>
            <a:r>
              <a:rPr lang="en-US" sz="1600" b="1" dirty="0"/>
              <a:t>zero-trust security</a:t>
            </a:r>
            <a:r>
              <a:rPr lang="en-US" sz="1600" dirty="0"/>
              <a:t> and coordinated scheduling</a:t>
            </a:r>
          </a:p>
        </p:txBody>
      </p:sp>
      <p:sp>
        <p:nvSpPr>
          <p:cNvPr id="10" name="TextBox 9">
            <a:extLst>
              <a:ext uri="{FF2B5EF4-FFF2-40B4-BE49-F238E27FC236}">
                <a16:creationId xmlns:a16="http://schemas.microsoft.com/office/drawing/2014/main" id="{EF088238-34DD-6CD6-6A30-E301730E17D7}"/>
              </a:ext>
            </a:extLst>
          </p:cNvPr>
          <p:cNvSpPr txBox="1"/>
          <p:nvPr/>
        </p:nvSpPr>
        <p:spPr>
          <a:xfrm>
            <a:off x="6472685" y="1100763"/>
            <a:ext cx="4691261" cy="1585049"/>
          </a:xfrm>
          <a:prstGeom prst="rect">
            <a:avLst/>
          </a:prstGeom>
          <a:noFill/>
        </p:spPr>
        <p:txBody>
          <a:bodyPr wrap="square">
            <a:spAutoFit/>
          </a:bodyPr>
          <a:lstStyle/>
          <a:p>
            <a:r>
              <a:rPr lang="en-US" sz="1700" dirty="0">
                <a:solidFill>
                  <a:srgbClr val="28A351"/>
                </a:solidFill>
              </a:rPr>
              <a:t>M5: AI-driven metadata annotation systems</a:t>
            </a:r>
          </a:p>
          <a:p>
            <a:pPr marL="285750" indent="-285750">
              <a:buFontTx/>
              <a:buChar char="-"/>
            </a:pPr>
            <a:r>
              <a:rPr lang="en-US" sz="1600" dirty="0"/>
              <a:t>Develop agents that </a:t>
            </a:r>
            <a:r>
              <a:rPr lang="en-US" sz="1600" b="1" dirty="0"/>
              <a:t>understand experimental context</a:t>
            </a:r>
            <a:r>
              <a:rPr lang="en-US" sz="1600" dirty="0"/>
              <a:t> and autonomously tag data with </a:t>
            </a:r>
            <a:r>
              <a:rPr lang="en-US" sz="1600" b="1" dirty="0"/>
              <a:t>semantic metadata</a:t>
            </a:r>
          </a:p>
          <a:p>
            <a:pPr marL="285750" indent="-285750">
              <a:buFontTx/>
              <a:buChar char="-"/>
            </a:pPr>
            <a:r>
              <a:rPr lang="en-US" sz="1600" dirty="0"/>
              <a:t>Minimize manual curation and enable </a:t>
            </a:r>
            <a:r>
              <a:rPr lang="en-US" sz="1600" b="1" dirty="0"/>
              <a:t>near real-time data enrichment</a:t>
            </a:r>
            <a:r>
              <a:rPr lang="en-US" sz="1600" dirty="0"/>
              <a:t> at source</a:t>
            </a:r>
          </a:p>
        </p:txBody>
      </p:sp>
      <p:sp>
        <p:nvSpPr>
          <p:cNvPr id="11" name="TextBox 10">
            <a:extLst>
              <a:ext uri="{FF2B5EF4-FFF2-40B4-BE49-F238E27FC236}">
                <a16:creationId xmlns:a16="http://schemas.microsoft.com/office/drawing/2014/main" id="{84FD9528-440D-A2DD-B6D3-2DFCD6CCDAA9}"/>
              </a:ext>
            </a:extLst>
          </p:cNvPr>
          <p:cNvSpPr txBox="1"/>
          <p:nvPr/>
        </p:nvSpPr>
        <p:spPr>
          <a:xfrm>
            <a:off x="6472685" y="3624405"/>
            <a:ext cx="4691261" cy="1600438"/>
          </a:xfrm>
          <a:prstGeom prst="rect">
            <a:avLst/>
          </a:prstGeom>
          <a:noFill/>
        </p:spPr>
        <p:txBody>
          <a:bodyPr wrap="square">
            <a:spAutoFit/>
          </a:bodyPr>
          <a:lstStyle/>
          <a:p>
            <a:r>
              <a:rPr lang="en-US" sz="1700" dirty="0">
                <a:solidFill>
                  <a:srgbClr val="28A351"/>
                </a:solidFill>
              </a:rPr>
              <a:t>M6: Federated data mesh for FAIR-compliant governance</a:t>
            </a:r>
          </a:p>
          <a:p>
            <a:pPr marL="285750" indent="-285750">
              <a:buFontTx/>
              <a:buChar char="-"/>
            </a:pPr>
            <a:r>
              <a:rPr lang="en-US" sz="1600" dirty="0"/>
              <a:t>Establish </a:t>
            </a:r>
            <a:r>
              <a:rPr lang="en-US" sz="1600" b="1" dirty="0"/>
              <a:t>common APIs</a:t>
            </a:r>
            <a:r>
              <a:rPr lang="en-US" sz="1600" dirty="0"/>
              <a:t> for cross-institutional </a:t>
            </a:r>
            <a:r>
              <a:rPr lang="en-US" sz="1600" b="1" dirty="0"/>
              <a:t>data discovery</a:t>
            </a:r>
            <a:r>
              <a:rPr lang="en-US" sz="1600" dirty="0"/>
              <a:t> and compliance</a:t>
            </a:r>
            <a:endParaRPr lang="en-US" sz="1600" b="1" dirty="0"/>
          </a:p>
          <a:p>
            <a:pPr marL="285750" indent="-285750">
              <a:buFontTx/>
              <a:buChar char="-"/>
            </a:pPr>
            <a:r>
              <a:rPr lang="en-US" sz="1600" dirty="0"/>
              <a:t>Support </a:t>
            </a:r>
            <a:r>
              <a:rPr lang="en-US" sz="1600" b="1" dirty="0"/>
              <a:t>automated policy enforcement</a:t>
            </a:r>
            <a:r>
              <a:rPr lang="en-US" sz="1600" dirty="0"/>
              <a:t> for data sharing, privacy, and access control</a:t>
            </a:r>
          </a:p>
        </p:txBody>
      </p:sp>
    </p:spTree>
    <p:extLst>
      <p:ext uri="{BB962C8B-B14F-4D97-AF65-F5344CB8AC3E}">
        <p14:creationId xmlns:p14="http://schemas.microsoft.com/office/powerpoint/2010/main" val="204584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P spid="11" grpId="0"/>
    </p:bldLst>
  </p:timing>
</p:sld>
</file>

<file path=ppt/theme/theme1.xml><?xml version="1.0" encoding="utf-8"?>
<a:theme xmlns:a="http://schemas.openxmlformats.org/drawingml/2006/main" name="ORNL-Presentation-16x9-OLCF">
  <a:themeElements>
    <a:clrScheme name="ORNL-OCT2024">
      <a:dk1>
        <a:srgbClr val="00454D"/>
      </a:dk1>
      <a:lt1>
        <a:srgbClr val="FFFFFF"/>
      </a:lt1>
      <a:dk2>
        <a:srgbClr val="00662C"/>
      </a:dk2>
      <a:lt2>
        <a:srgbClr val="DBDCDB"/>
      </a:lt2>
      <a:accent1>
        <a:srgbClr val="373A36"/>
      </a:accent1>
      <a:accent2>
        <a:srgbClr val="005776"/>
      </a:accent2>
      <a:accent3>
        <a:srgbClr val="006BA6"/>
      </a:accent3>
      <a:accent4>
        <a:srgbClr val="7DBA00"/>
      </a:accent4>
      <a:accent5>
        <a:srgbClr val="00BDB5"/>
      </a:accent5>
      <a:accent6>
        <a:srgbClr val="00B38F"/>
      </a:accent6>
      <a:hlink>
        <a:srgbClr val="00444D"/>
      </a:hlink>
      <a:folHlink>
        <a:srgbClr val="00662C"/>
      </a:folHlink>
    </a:clrScheme>
    <a:fontScheme name="ORNL">
      <a:majorFont>
        <a:latin typeface="Roboto Black"/>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ORNL">
      <a:srgbClr val="00662C"/>
    </a:custClr>
    <a:custClr name="ORNL">
      <a:srgbClr val="00454D"/>
    </a:custClr>
    <a:custClr name="ORNL">
      <a:srgbClr val="DBDCD8"/>
    </a:custClr>
    <a:custClr name="ORNL">
      <a:srgbClr val="373A36"/>
    </a:custClr>
    <a:custClr name="ORNL">
      <a:srgbClr val="FFFFFF"/>
    </a:custClr>
    <a:custClr name="ORNL">
      <a:srgbClr val="005776"/>
    </a:custClr>
    <a:custClr name="ORNL">
      <a:srgbClr val="006BA6"/>
    </a:custClr>
    <a:custClr name="ORNL">
      <a:srgbClr val="7DBA00"/>
    </a:custClr>
    <a:custClr name="ORNL">
      <a:srgbClr val="00BDB5"/>
    </a:custClr>
    <a:custClr name="ORNL">
      <a:srgbClr val="00B38F"/>
    </a:custClr>
    <a:custClr name="ORNL">
      <a:srgbClr val="00492E"/>
    </a:custClr>
    <a:custClr name="ORNL">
      <a:srgbClr val="00572E"/>
    </a:custClr>
    <a:custClr name="ORNL">
      <a:srgbClr val="28A351"/>
    </a:custClr>
    <a:custClr name="ORNL">
      <a:srgbClr val="53D170"/>
    </a:custClr>
    <a:custClr name="ORNL">
      <a:srgbClr val="8FEF9C"/>
    </a:custClr>
    <a:custClr name="ORNL">
      <a:srgbClr val="002837"/>
    </a:custClr>
    <a:custClr name="ORNL">
      <a:srgbClr val="003542"/>
    </a:custClr>
    <a:custClr name="ORNL">
      <a:srgbClr val="259194"/>
    </a:custClr>
    <a:custClr name="ORNL">
      <a:srgbClr val="50C9C2"/>
    </a:custClr>
    <a:custClr name="ORNL">
      <a:srgbClr val="8EEDE0"/>
    </a:custClr>
  </a:custClrLst>
  <a:extLst>
    <a:ext uri="{05A4C25C-085E-4340-85A3-A5531E510DB2}">
      <thm15:themeFamily xmlns:thm15="http://schemas.microsoft.com/office/thememl/2012/main" name="ORNL-Presentation-16x9-OLCF" id="{6CF8F3EA-CFBA-4B44-B7CE-B005A94EBE62}" vid="{5807EE1C-4808-7444-A291-CE0563286B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ORNL-Presentation-16x9-OLCF</Template>
  <TotalTime>7244</TotalTime>
  <Words>1662</Words>
  <Application>Microsoft Macintosh PowerPoint</Application>
  <PresentationFormat>Widescreen</PresentationFormat>
  <Paragraphs>244</Paragraphs>
  <Slides>23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Courier New</vt:lpstr>
      <vt:lpstr>Roboto</vt:lpstr>
      <vt:lpstr>Roboto Light</vt:lpstr>
      <vt:lpstr>Times New Roman</vt:lpstr>
      <vt:lpstr>ORNL-Presentation-16x9-OLCF</vt:lpstr>
      <vt:lpstr>Advancing Reproducible  and Secure Workflows  for Autonomous Science  at Scale</vt:lpstr>
      <vt:lpstr>Motivation</vt:lpstr>
      <vt:lpstr>Challenges</vt:lpstr>
      <vt:lpstr>Next-Generation Scientific Labs</vt:lpstr>
      <vt:lpstr>Vision for Autonomous Science</vt:lpstr>
      <vt:lpstr>What is AISLE?</vt:lpstr>
      <vt:lpstr>The Five Pillars of AISLE</vt:lpstr>
      <vt:lpstr>Dimensions</vt:lpstr>
      <vt:lpstr>Key Technical Milestones (1)</vt:lpstr>
      <vt:lpstr>Key Technical Milestones (2)</vt:lpstr>
      <vt:lpstr>Call to Action</vt:lpstr>
      <vt:lpstr>So, how do we actually make (some of) this happen?</vt:lpstr>
      <vt:lpstr>Evolutionary Framework</vt:lpstr>
      <vt:lpstr>Secure Scientific Service Mesh (S3M)</vt:lpstr>
      <vt:lpstr>Flowcept: Unified Workflow Provenance Data Management</vt:lpstr>
      <vt:lpstr>An Example Agentic Workflow: MDF and OLCF</vt:lpstr>
      <vt:lpstr>U.S. Federal Solicitations</vt:lpstr>
      <vt:lpstr>Join Us at SC25</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Ferreira Da Silva, Rafael</dc:creator>
  <cp:lastModifiedBy>Ferreira Da Silva, Rafael</cp:lastModifiedBy>
  <cp:revision>161</cp:revision>
  <cp:lastPrinted>2025-02-18T22:43:03Z</cp:lastPrinted>
  <dcterms:created xsi:type="dcterms:W3CDTF">2025-02-16T07:10:04Z</dcterms:created>
  <dcterms:modified xsi:type="dcterms:W3CDTF">2025-09-15T18:36:37Z</dcterms:modified>
</cp:coreProperties>
</file>